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7"/>
  </p:notesMasterIdLst>
  <p:sldIdLst>
    <p:sldId id="415" r:id="rId2"/>
    <p:sldId id="417" r:id="rId3"/>
    <p:sldId id="418" r:id="rId4"/>
    <p:sldId id="419" r:id="rId5"/>
    <p:sldId id="420" r:id="rId6"/>
    <p:sldId id="421" r:id="rId7"/>
    <p:sldId id="422" r:id="rId8"/>
    <p:sldId id="423" r:id="rId9"/>
    <p:sldId id="424" r:id="rId10"/>
    <p:sldId id="425" r:id="rId11"/>
    <p:sldId id="426" r:id="rId12"/>
    <p:sldId id="427" r:id="rId13"/>
    <p:sldId id="428" r:id="rId14"/>
    <p:sldId id="429" r:id="rId15"/>
    <p:sldId id="430" r:id="rId16"/>
    <p:sldId id="431" r:id="rId17"/>
    <p:sldId id="432" r:id="rId18"/>
    <p:sldId id="433" r:id="rId19"/>
    <p:sldId id="416" r:id="rId20"/>
    <p:sldId id="270" r:id="rId21"/>
    <p:sldId id="434" r:id="rId22"/>
    <p:sldId id="260" r:id="rId23"/>
    <p:sldId id="271" r:id="rId24"/>
    <p:sldId id="272" r:id="rId25"/>
    <p:sldId id="435" r:id="rId26"/>
    <p:sldId id="273" r:id="rId27"/>
    <p:sldId id="274" r:id="rId28"/>
    <p:sldId id="275" r:id="rId29"/>
    <p:sldId id="265" r:id="rId30"/>
    <p:sldId id="276" r:id="rId31"/>
    <p:sldId id="277" r:id="rId32"/>
    <p:sldId id="278" r:id="rId33"/>
    <p:sldId id="279" r:id="rId34"/>
    <p:sldId id="436" r:id="rId35"/>
    <p:sldId id="280" r:id="rId36"/>
    <p:sldId id="281" r:id="rId37"/>
    <p:sldId id="282" r:id="rId38"/>
    <p:sldId id="283" r:id="rId39"/>
    <p:sldId id="284" r:id="rId40"/>
    <p:sldId id="285" r:id="rId41"/>
    <p:sldId id="368" r:id="rId42"/>
    <p:sldId id="401" r:id="rId43"/>
    <p:sldId id="400" r:id="rId44"/>
    <p:sldId id="369" r:id="rId45"/>
    <p:sldId id="402" r:id="rId46"/>
    <p:sldId id="370" r:id="rId47"/>
    <p:sldId id="371" r:id="rId48"/>
    <p:sldId id="403" r:id="rId49"/>
    <p:sldId id="372" r:id="rId50"/>
    <p:sldId id="373" r:id="rId51"/>
    <p:sldId id="375" r:id="rId52"/>
    <p:sldId id="404" r:id="rId53"/>
    <p:sldId id="405" r:id="rId54"/>
    <p:sldId id="376" r:id="rId55"/>
    <p:sldId id="377" r:id="rId56"/>
    <p:sldId id="378" r:id="rId57"/>
    <p:sldId id="406" r:id="rId58"/>
    <p:sldId id="437" r:id="rId59"/>
    <p:sldId id="379" r:id="rId60"/>
    <p:sldId id="407" r:id="rId61"/>
    <p:sldId id="380" r:id="rId62"/>
    <p:sldId id="381" r:id="rId63"/>
    <p:sldId id="382" r:id="rId64"/>
    <p:sldId id="383" r:id="rId65"/>
    <p:sldId id="384" r:id="rId66"/>
    <p:sldId id="385" r:id="rId67"/>
    <p:sldId id="386" r:id="rId68"/>
    <p:sldId id="408" r:id="rId69"/>
    <p:sldId id="388" r:id="rId70"/>
    <p:sldId id="389" r:id="rId71"/>
    <p:sldId id="390" r:id="rId72"/>
    <p:sldId id="391" r:id="rId73"/>
    <p:sldId id="392" r:id="rId74"/>
    <p:sldId id="394" r:id="rId75"/>
    <p:sldId id="409" r:id="rId76"/>
    <p:sldId id="395" r:id="rId77"/>
    <p:sldId id="410" r:id="rId78"/>
    <p:sldId id="396" r:id="rId79"/>
    <p:sldId id="411" r:id="rId80"/>
    <p:sldId id="412" r:id="rId81"/>
    <p:sldId id="438" r:id="rId82"/>
    <p:sldId id="439" r:id="rId83"/>
    <p:sldId id="398" r:id="rId84"/>
    <p:sldId id="440" r:id="rId85"/>
    <p:sldId id="286" r:id="rId86"/>
    <p:sldId id="287" r:id="rId87"/>
    <p:sldId id="288" r:id="rId88"/>
    <p:sldId id="289" r:id="rId89"/>
    <p:sldId id="290" r:id="rId90"/>
    <p:sldId id="291" r:id="rId91"/>
    <p:sldId id="292" r:id="rId92"/>
    <p:sldId id="293" r:id="rId93"/>
    <p:sldId id="294" r:id="rId94"/>
    <p:sldId id="295" r:id="rId95"/>
    <p:sldId id="298" r:id="rId96"/>
    <p:sldId id="299" r:id="rId97"/>
    <p:sldId id="300" r:id="rId98"/>
    <p:sldId id="301" r:id="rId99"/>
    <p:sldId id="302" r:id="rId100"/>
    <p:sldId id="303" r:id="rId101"/>
    <p:sldId id="304" r:id="rId102"/>
    <p:sldId id="305" r:id="rId103"/>
    <p:sldId id="306" r:id="rId104"/>
    <p:sldId id="307" r:id="rId105"/>
    <p:sldId id="308" r:id="rId106"/>
    <p:sldId id="309" r:id="rId107"/>
    <p:sldId id="310" r:id="rId108"/>
    <p:sldId id="311" r:id="rId109"/>
    <p:sldId id="312" r:id="rId110"/>
    <p:sldId id="313" r:id="rId111"/>
    <p:sldId id="314" r:id="rId112"/>
    <p:sldId id="315" r:id="rId113"/>
    <p:sldId id="316" r:id="rId114"/>
    <p:sldId id="317" r:id="rId115"/>
    <p:sldId id="318" r:id="rId116"/>
    <p:sldId id="319" r:id="rId117"/>
    <p:sldId id="320" r:id="rId118"/>
    <p:sldId id="321" r:id="rId119"/>
    <p:sldId id="322" r:id="rId120"/>
    <p:sldId id="323" r:id="rId121"/>
    <p:sldId id="324" r:id="rId122"/>
    <p:sldId id="325" r:id="rId123"/>
    <p:sldId id="326" r:id="rId124"/>
    <p:sldId id="327" r:id="rId125"/>
    <p:sldId id="328" r:id="rId126"/>
    <p:sldId id="329" r:id="rId127"/>
    <p:sldId id="333" r:id="rId128"/>
    <p:sldId id="365" r:id="rId129"/>
    <p:sldId id="330" r:id="rId130"/>
    <p:sldId id="335" r:id="rId131"/>
    <p:sldId id="336" r:id="rId132"/>
    <p:sldId id="337" r:id="rId133"/>
    <p:sldId id="338" r:id="rId134"/>
    <p:sldId id="366" r:id="rId135"/>
    <p:sldId id="339" r:id="rId136"/>
    <p:sldId id="340" r:id="rId137"/>
    <p:sldId id="341" r:id="rId138"/>
    <p:sldId id="367" r:id="rId139"/>
    <p:sldId id="342" r:id="rId140"/>
    <p:sldId id="343" r:id="rId141"/>
    <p:sldId id="344" r:id="rId142"/>
    <p:sldId id="345" r:id="rId143"/>
    <p:sldId id="346" r:id="rId144"/>
    <p:sldId id="347" r:id="rId145"/>
    <p:sldId id="348" r:id="rId146"/>
    <p:sldId id="349" r:id="rId147"/>
    <p:sldId id="350" r:id="rId148"/>
    <p:sldId id="351" r:id="rId149"/>
    <p:sldId id="352" r:id="rId150"/>
    <p:sldId id="353" r:id="rId151"/>
    <p:sldId id="354" r:id="rId152"/>
    <p:sldId id="355" r:id="rId153"/>
    <p:sldId id="356" r:id="rId154"/>
    <p:sldId id="357" r:id="rId155"/>
    <p:sldId id="358" r:id="rId15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1" d="100"/>
          <a:sy n="61" d="100"/>
        </p:scale>
        <p:origin x="-858"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AD0C22-84AB-4178-B545-5E733807F571}" type="datetimeFigureOut">
              <a:rPr lang="pt-BR" smtClean="0"/>
              <a:t>10/09/2014</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560F20-840C-425E-ADEB-27AD55679998}" type="slidenum">
              <a:rPr lang="pt-BR" smtClean="0"/>
              <a:t>‹nº›</a:t>
            </a:fld>
            <a:endParaRPr lang="pt-BR"/>
          </a:p>
        </p:txBody>
      </p:sp>
    </p:spTree>
    <p:extLst>
      <p:ext uri="{BB962C8B-B14F-4D97-AF65-F5344CB8AC3E}">
        <p14:creationId xmlns:p14="http://schemas.microsoft.com/office/powerpoint/2010/main" val="1690220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831416A-4600-4CC1-AF22-381628067975}" type="slidenum">
              <a:rPr lang="pt-BR" smtClean="0"/>
              <a:t>115</a:t>
            </a:fld>
            <a:endParaRPr lang="pt-BR"/>
          </a:p>
        </p:txBody>
      </p:sp>
    </p:spTree>
    <p:extLst>
      <p:ext uri="{BB962C8B-B14F-4D97-AF65-F5344CB8AC3E}">
        <p14:creationId xmlns:p14="http://schemas.microsoft.com/office/powerpoint/2010/main" val="1438958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F42A36EB-1EFB-4607-A0A3-A2F5A265932C}" type="datetimeFigureOut">
              <a:rPr lang="pt-BR" smtClean="0"/>
              <a:t>10/09/2014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1544098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42A36EB-1EFB-4607-A0A3-A2F5A265932C}" type="datetimeFigureOut">
              <a:rPr lang="pt-BR" smtClean="0"/>
              <a:t>10/09/2014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348118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F42A36EB-1EFB-4607-A0A3-A2F5A265932C}" type="datetimeFigureOut">
              <a:rPr lang="pt-BR" smtClean="0"/>
              <a:t>10/09/2014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1774751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F42A36EB-1EFB-4607-A0A3-A2F5A265932C}" type="datetimeFigureOut">
              <a:rPr lang="pt-BR" smtClean="0"/>
              <a:t>10/09/2014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3681115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F42A36EB-1EFB-4607-A0A3-A2F5A265932C}" type="datetimeFigureOut">
              <a:rPr lang="pt-BR" smtClean="0"/>
              <a:t>10/09/2014</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3392147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F42A36EB-1EFB-4607-A0A3-A2F5A265932C}" type="datetimeFigureOut">
              <a:rPr lang="pt-BR" smtClean="0"/>
              <a:t>10/09/2014</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147142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42A36EB-1EFB-4607-A0A3-A2F5A265932C}" type="datetimeFigureOut">
              <a:rPr lang="pt-BR" smtClean="0"/>
              <a:t>10/09/2014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3715348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F42A36EB-1EFB-4607-A0A3-A2F5A265932C}" type="datetimeFigureOut">
              <a:rPr lang="pt-BR" smtClean="0"/>
              <a:t>10/09/2014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3433777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F42A36EB-1EFB-4607-A0A3-A2F5A265932C}" type="datetimeFigureOut">
              <a:rPr lang="pt-BR" smtClean="0"/>
              <a:t>10/09/2014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2201332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42A36EB-1EFB-4607-A0A3-A2F5A265932C}" type="datetimeFigureOut">
              <a:rPr lang="pt-BR" smtClean="0"/>
              <a:t>10/09/2014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3204029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42A36EB-1EFB-4607-A0A3-A2F5A265932C}" type="datetimeFigureOut">
              <a:rPr lang="pt-BR" smtClean="0"/>
              <a:t>10/09/2014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70CCA23-8227-4C09-BC3C-55B49C6B94A8}" type="slidenum">
              <a:rPr lang="pt-BR" smtClean="0"/>
              <a:t>‹nº›</a:t>
            </a:fld>
            <a:endParaRPr lang="pt-BR"/>
          </a:p>
        </p:txBody>
      </p:sp>
    </p:spTree>
    <p:extLst>
      <p:ext uri="{BB962C8B-B14F-4D97-AF65-F5344CB8AC3E}">
        <p14:creationId xmlns:p14="http://schemas.microsoft.com/office/powerpoint/2010/main" val="277894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A36EB-1EFB-4607-A0A3-A2F5A265932C}" type="datetimeFigureOut">
              <a:rPr lang="pt-BR" smtClean="0"/>
              <a:t>10/09/2014</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0CCA23-8227-4C09-BC3C-55B49C6B94A8}" type="slidenum">
              <a:rPr lang="pt-BR" smtClean="0"/>
              <a:t>‹nº›</a:t>
            </a:fld>
            <a:endParaRPr lang="pt-BR"/>
          </a:p>
        </p:txBody>
      </p:sp>
    </p:spTree>
    <p:extLst>
      <p:ext uri="{BB962C8B-B14F-4D97-AF65-F5344CB8AC3E}">
        <p14:creationId xmlns:p14="http://schemas.microsoft.com/office/powerpoint/2010/main" val="4269271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920" t="29167" r="82152" b="58532"/>
          <a:stretch/>
        </p:blipFill>
        <p:spPr bwMode="auto">
          <a:xfrm>
            <a:off x="2771800" y="1700808"/>
            <a:ext cx="3528392" cy="2457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18827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778098"/>
          </a:xfrm>
        </p:spPr>
        <p:style>
          <a:lnRef idx="1">
            <a:schemeClr val="accent3"/>
          </a:lnRef>
          <a:fillRef idx="2">
            <a:schemeClr val="accent3"/>
          </a:fillRef>
          <a:effectRef idx="1">
            <a:schemeClr val="accent3"/>
          </a:effectRef>
          <a:fontRef idx="minor">
            <a:schemeClr val="dk1"/>
          </a:fontRef>
        </p:style>
        <p:txBody>
          <a:bodyPr>
            <a:normAutofit/>
          </a:bodyPr>
          <a:lstStyle/>
          <a:p>
            <a:pPr lvl="0"/>
            <a:r>
              <a:rPr lang="pt-BR" sz="4000" b="1" dirty="0" smtClean="0">
                <a:solidFill>
                  <a:srgbClr val="FF0000"/>
                </a:solidFill>
                <a:latin typeface="Times New Roman" pitchFamily="18" charset="0"/>
                <a:ea typeface="Times New Roman" pitchFamily="18" charset="0"/>
                <a:cs typeface="Times New Roman" pitchFamily="18" charset="0"/>
              </a:rPr>
              <a:t>O que é um Plano? </a:t>
            </a:r>
            <a:endParaRPr lang="pt-BR" sz="4000" dirty="0">
              <a:solidFill>
                <a:srgbClr val="FF0000"/>
              </a:solidFill>
            </a:endParaRPr>
          </a:p>
        </p:txBody>
      </p:sp>
      <p:sp>
        <p:nvSpPr>
          <p:cNvPr id="2064" name="Text Box 16"/>
          <p:cNvSpPr txBox="1">
            <a:spLocks noChangeArrowheads="1"/>
          </p:cNvSpPr>
          <p:nvPr/>
        </p:nvSpPr>
        <p:spPr bwMode="auto">
          <a:xfrm>
            <a:off x="2857488" y="1643050"/>
            <a:ext cx="3214710" cy="1354217"/>
          </a:xfrm>
          <a:prstGeom prst="rect">
            <a:avLst/>
          </a:prstGeom>
          <a:gradFill rotWithShape="0">
            <a:gsLst>
              <a:gs pos="0">
                <a:srgbClr val="92CDDC"/>
              </a:gs>
              <a:gs pos="50000">
                <a:srgbClr val="DAEEF3"/>
              </a:gs>
              <a:gs pos="100000">
                <a:srgbClr val="92CDDC"/>
              </a:gs>
            </a:gsLst>
            <a:lin ang="18900000" scaled="1"/>
          </a:gradFill>
          <a:ln w="12700">
            <a:solidFill>
              <a:srgbClr val="92CDDC"/>
            </a:solidFill>
            <a:miter lim="800000"/>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PLANO</a:t>
            </a:r>
          </a:p>
          <a:p>
            <a:pPr marL="0" marR="0" lvl="0" indent="0" algn="ctr" defTabSz="914400" rtl="0" eaLnBrk="0" fontAlgn="base" latinLnBrk="0" hangingPunct="0">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(Instrumento objetivo e sistematizado utilizado para a resolução de um problema)</a:t>
            </a:r>
            <a:endParaRPr kumimoji="0" lang="pt-BR"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063" name="Text Box 15"/>
          <p:cNvSpPr txBox="1">
            <a:spLocks noChangeArrowheads="1"/>
          </p:cNvSpPr>
          <p:nvPr/>
        </p:nvSpPr>
        <p:spPr bwMode="auto">
          <a:xfrm>
            <a:off x="3428992" y="3571876"/>
            <a:ext cx="2230438" cy="419100"/>
          </a:xfrm>
          <a:prstGeom prst="rect">
            <a:avLst/>
          </a:prstGeom>
          <a:gradFill rotWithShape="0">
            <a:gsLst>
              <a:gs pos="0">
                <a:srgbClr val="FABF8F"/>
              </a:gs>
              <a:gs pos="50000">
                <a:srgbClr val="FDE9D9"/>
              </a:gs>
              <a:gs pos="100000">
                <a:srgbClr val="FABF8F"/>
              </a:gs>
            </a:gsLst>
            <a:lin ang="189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DIAGN</a:t>
            </a:r>
            <a:r>
              <a:rPr kumimoji="0" lang="pt-BR" sz="2200"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pt-B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STICO</a:t>
            </a:r>
            <a:endParaRPr kumimoji="0" lang="pt-BR" sz="1800" b="0" i="0" u="none" strike="noStrike" cap="none" normalizeH="0" baseline="0" dirty="0" smtClean="0">
              <a:ln>
                <a:noFill/>
              </a:ln>
              <a:solidFill>
                <a:schemeClr val="tx1"/>
              </a:solidFill>
              <a:effectLst/>
              <a:latin typeface="Arial" pitchFamily="34" charset="0"/>
            </a:endParaRPr>
          </a:p>
        </p:txBody>
      </p:sp>
      <p:sp>
        <p:nvSpPr>
          <p:cNvPr id="2062" name="Text Box 14"/>
          <p:cNvSpPr txBox="1">
            <a:spLocks noChangeArrowheads="1"/>
          </p:cNvSpPr>
          <p:nvPr/>
        </p:nvSpPr>
        <p:spPr bwMode="auto">
          <a:xfrm>
            <a:off x="285720" y="3000372"/>
            <a:ext cx="1806575" cy="1323439"/>
          </a:xfrm>
          <a:prstGeom prst="rect">
            <a:avLst/>
          </a:prstGeom>
          <a:gradFill rotWithShape="0">
            <a:gsLst>
              <a:gs pos="0">
                <a:srgbClr val="FABF8F"/>
              </a:gs>
              <a:gs pos="50000">
                <a:srgbClr val="FDE9D9"/>
              </a:gs>
              <a:gs pos="100000">
                <a:srgbClr val="FABF8F"/>
              </a:gs>
            </a:gsLst>
            <a:lin ang="189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SITUAÇÃO DA REALIDADE QUE SE PRETENDE TRANSFORMAR</a:t>
            </a:r>
            <a:endParaRPr kumimoji="0" lang="pt-BR"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061" name="Text Box 13"/>
          <p:cNvSpPr txBox="1">
            <a:spLocks noChangeArrowheads="1"/>
          </p:cNvSpPr>
          <p:nvPr/>
        </p:nvSpPr>
        <p:spPr bwMode="auto">
          <a:xfrm>
            <a:off x="6858016" y="3000372"/>
            <a:ext cx="1806575" cy="1285884"/>
          </a:xfrm>
          <a:prstGeom prst="rect">
            <a:avLst/>
          </a:prstGeom>
          <a:gradFill rotWithShape="0">
            <a:gsLst>
              <a:gs pos="0">
                <a:srgbClr val="FABF8F"/>
              </a:gs>
              <a:gs pos="50000">
                <a:srgbClr val="FDE9D9"/>
              </a:gs>
              <a:gs pos="100000">
                <a:srgbClr val="FABF8F"/>
              </a:gs>
            </a:gsLst>
            <a:lin ang="189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RECURSOS DISPONÍVEIS E RECURSOS QUE SERÃO NECESSÁRIOS</a:t>
            </a:r>
            <a:endParaRPr kumimoji="0" lang="pt-BR"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057" name="Text Box 9"/>
          <p:cNvSpPr txBox="1">
            <a:spLocks noChangeArrowheads="1"/>
          </p:cNvSpPr>
          <p:nvPr/>
        </p:nvSpPr>
        <p:spPr bwMode="auto">
          <a:xfrm>
            <a:off x="3857620" y="4500570"/>
            <a:ext cx="1500198" cy="285751"/>
          </a:xfrm>
          <a:prstGeom prst="rect">
            <a:avLst/>
          </a:prstGeom>
          <a:gradFill rotWithShape="0">
            <a:gsLst>
              <a:gs pos="0">
                <a:srgbClr val="C2D69B"/>
              </a:gs>
              <a:gs pos="50000">
                <a:srgbClr val="EAF1DD"/>
              </a:gs>
              <a:gs pos="100000">
                <a:srgbClr val="C2D69B"/>
              </a:gs>
            </a:gsLst>
            <a:lin ang="18900000" scaled="1"/>
          </a:gradFill>
          <a:ln w="12700">
            <a:solidFill>
              <a:srgbClr val="C2D69B"/>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OBJETIVOS</a:t>
            </a:r>
            <a:endParaRPr kumimoji="0" lang="pt-BR" sz="1600" b="0" i="0" u="none" strike="noStrike" cap="none" normalizeH="0" baseline="0" dirty="0" smtClean="0">
              <a:ln>
                <a:noFill/>
              </a:ln>
              <a:solidFill>
                <a:schemeClr val="tx1"/>
              </a:solidFill>
              <a:effectLst/>
              <a:latin typeface="Arial" pitchFamily="34" charset="0"/>
            </a:endParaRPr>
          </a:p>
        </p:txBody>
      </p:sp>
      <p:sp>
        <p:nvSpPr>
          <p:cNvPr id="2056" name="Text Box 8"/>
          <p:cNvSpPr txBox="1">
            <a:spLocks noChangeArrowheads="1"/>
          </p:cNvSpPr>
          <p:nvPr/>
        </p:nvSpPr>
        <p:spPr bwMode="auto">
          <a:xfrm>
            <a:off x="642910" y="5572140"/>
            <a:ext cx="877888" cy="314325"/>
          </a:xfrm>
          <a:prstGeom prst="rect">
            <a:avLst/>
          </a:prstGeom>
          <a:gradFill rotWithShape="0">
            <a:gsLst>
              <a:gs pos="0">
                <a:srgbClr val="B2A1C7"/>
              </a:gs>
              <a:gs pos="50000">
                <a:srgbClr val="E5DFEC"/>
              </a:gs>
              <a:gs pos="100000">
                <a:srgbClr val="B2A1C7"/>
              </a:gs>
            </a:gsLst>
            <a:lin ang="18900000" scaled="1"/>
          </a:gradFill>
          <a:ln w="12700">
            <a:solidFill>
              <a:srgbClr val="B2A1C7"/>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METAS</a:t>
            </a:r>
            <a:endParaRPr kumimoji="0" lang="pt-BR" sz="1600" b="0" i="0" u="none" strike="noStrike" cap="none" normalizeH="0" baseline="0" dirty="0" smtClean="0">
              <a:ln>
                <a:noFill/>
              </a:ln>
              <a:solidFill>
                <a:schemeClr val="tx1"/>
              </a:solidFill>
              <a:effectLst/>
              <a:latin typeface="Arial" pitchFamily="34" charset="0"/>
            </a:endParaRPr>
          </a:p>
        </p:txBody>
      </p:sp>
      <p:sp>
        <p:nvSpPr>
          <p:cNvPr id="2055" name="Text Box 7"/>
          <p:cNvSpPr txBox="1">
            <a:spLocks noChangeArrowheads="1"/>
          </p:cNvSpPr>
          <p:nvPr/>
        </p:nvSpPr>
        <p:spPr bwMode="auto">
          <a:xfrm>
            <a:off x="3714744" y="5572140"/>
            <a:ext cx="1571636" cy="357190"/>
          </a:xfrm>
          <a:prstGeom prst="rec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ESTRATÉGIAS</a:t>
            </a:r>
            <a:endParaRPr kumimoji="0" lang="pt-BR"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054" name="Text Box 6"/>
          <p:cNvSpPr txBox="1">
            <a:spLocks noChangeArrowheads="1"/>
          </p:cNvSpPr>
          <p:nvPr/>
        </p:nvSpPr>
        <p:spPr bwMode="auto">
          <a:xfrm>
            <a:off x="7429520" y="5572140"/>
            <a:ext cx="1357322" cy="357190"/>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AVALIAÇÃO</a:t>
            </a:r>
            <a:endParaRPr kumimoji="0" lang="pt-BR"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074" name="Rectangle 2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smtClean="0">
              <a:ln>
                <a:noFill/>
              </a:ln>
              <a:solidFill>
                <a:schemeClr val="tx1"/>
              </a:solidFill>
              <a:effectLst/>
              <a:latin typeface="Arial" pitchFamily="34" charset="0"/>
            </a:endParaRPr>
          </a:p>
        </p:txBody>
      </p:sp>
      <p:cxnSp>
        <p:nvCxnSpPr>
          <p:cNvPr id="26" name="Conector reto 25"/>
          <p:cNvCxnSpPr>
            <a:stCxn id="2063" idx="3"/>
          </p:cNvCxnSpPr>
          <p:nvPr/>
        </p:nvCxnSpPr>
        <p:spPr>
          <a:xfrm>
            <a:off x="5659430" y="3781426"/>
            <a:ext cx="1270024" cy="4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ector reto 27"/>
          <p:cNvCxnSpPr>
            <a:stCxn id="2063" idx="1"/>
          </p:cNvCxnSpPr>
          <p:nvPr/>
        </p:nvCxnSpPr>
        <p:spPr>
          <a:xfrm rot="10800000" flipV="1">
            <a:off x="2143108" y="3781426"/>
            <a:ext cx="1285884" cy="4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ector de seta reta 33"/>
          <p:cNvCxnSpPr/>
          <p:nvPr/>
        </p:nvCxnSpPr>
        <p:spPr>
          <a:xfrm>
            <a:off x="1571604" y="5715016"/>
            <a:ext cx="18573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Conector de seta reta 37"/>
          <p:cNvCxnSpPr/>
          <p:nvPr/>
        </p:nvCxnSpPr>
        <p:spPr>
          <a:xfrm>
            <a:off x="5286380" y="5715016"/>
            <a:ext cx="18573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Conector de seta reta 38"/>
          <p:cNvCxnSpPr/>
          <p:nvPr/>
        </p:nvCxnSpPr>
        <p:spPr>
          <a:xfrm rot="10800000">
            <a:off x="5572132" y="4786322"/>
            <a:ext cx="1857388" cy="7842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Conector de seta reta 41"/>
          <p:cNvCxnSpPr/>
          <p:nvPr/>
        </p:nvCxnSpPr>
        <p:spPr>
          <a:xfrm rot="10800000" flipV="1">
            <a:off x="1643042" y="4714884"/>
            <a:ext cx="2071702" cy="7143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Conector reto 45"/>
          <p:cNvCxnSpPr/>
          <p:nvPr/>
        </p:nvCxnSpPr>
        <p:spPr>
          <a:xfrm rot="5400000">
            <a:off x="4215604" y="3285330"/>
            <a:ext cx="57150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Conector reto 46"/>
          <p:cNvCxnSpPr/>
          <p:nvPr/>
        </p:nvCxnSpPr>
        <p:spPr>
          <a:xfrm rot="5400000">
            <a:off x="4251323" y="4249743"/>
            <a:ext cx="500066"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0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64">
                                            <p:bg/>
                                          </p:spTgt>
                                        </p:tgtEl>
                                        <p:attrNameLst>
                                          <p:attrName>style.visibility</p:attrName>
                                        </p:attrNameLst>
                                      </p:cBhvr>
                                      <p:to>
                                        <p:strVal val="visible"/>
                                      </p:to>
                                    </p:set>
                                    <p:animEffect transition="in" filter="wipe(down)">
                                      <p:cBhvr>
                                        <p:cTn id="12" dur="500"/>
                                        <p:tgtEl>
                                          <p:spTgt spid="2064">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64">
                                            <p:txEl>
                                              <p:pRg st="0" end="0"/>
                                            </p:txEl>
                                          </p:spTgt>
                                        </p:tgtEl>
                                        <p:attrNameLst>
                                          <p:attrName>style.visibility</p:attrName>
                                        </p:attrNameLst>
                                      </p:cBhvr>
                                      <p:to>
                                        <p:strVal val="visible"/>
                                      </p:to>
                                    </p:set>
                                    <p:animEffect transition="in" filter="wipe(down)">
                                      <p:cBhvr>
                                        <p:cTn id="17" dur="500"/>
                                        <p:tgtEl>
                                          <p:spTgt spid="206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064">
                                            <p:txEl>
                                              <p:pRg st="1" end="1"/>
                                            </p:txEl>
                                          </p:spTgt>
                                        </p:tgtEl>
                                        <p:attrNameLst>
                                          <p:attrName>style.visibility</p:attrName>
                                        </p:attrNameLst>
                                      </p:cBhvr>
                                      <p:to>
                                        <p:strVal val="visible"/>
                                      </p:to>
                                    </p:set>
                                    <p:animEffect transition="in" filter="wipe(down)">
                                      <p:cBhvr>
                                        <p:cTn id="22" dur="500"/>
                                        <p:tgtEl>
                                          <p:spTgt spid="206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063">
                                            <p:bg/>
                                          </p:spTgt>
                                        </p:tgtEl>
                                        <p:attrNameLst>
                                          <p:attrName>style.visibility</p:attrName>
                                        </p:attrNameLst>
                                      </p:cBhvr>
                                      <p:to>
                                        <p:strVal val="visible"/>
                                      </p:to>
                                    </p:set>
                                    <p:animEffect transition="in" filter="wipe(down)">
                                      <p:cBhvr>
                                        <p:cTn id="32" dur="500"/>
                                        <p:tgtEl>
                                          <p:spTgt spid="2063">
                                            <p:bg/>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063">
                                            <p:txEl>
                                              <p:pRg st="0" end="0"/>
                                            </p:txEl>
                                          </p:spTgt>
                                        </p:tgtEl>
                                        <p:attrNameLst>
                                          <p:attrName>style.visibility</p:attrName>
                                        </p:attrNameLst>
                                      </p:cBhvr>
                                      <p:to>
                                        <p:strVal val="visible"/>
                                      </p:to>
                                    </p:set>
                                    <p:animEffect transition="in" filter="wipe(down)">
                                      <p:cBhvr>
                                        <p:cTn id="37" dur="500"/>
                                        <p:tgtEl>
                                          <p:spTgt spid="206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down)">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62">
                                            <p:bg/>
                                          </p:spTgt>
                                        </p:tgtEl>
                                        <p:attrNameLst>
                                          <p:attrName>style.visibility</p:attrName>
                                        </p:attrNameLst>
                                      </p:cBhvr>
                                      <p:to>
                                        <p:strVal val="visible"/>
                                      </p:to>
                                    </p:set>
                                    <p:animEffect transition="in" filter="wipe(down)">
                                      <p:cBhvr>
                                        <p:cTn id="47" dur="500"/>
                                        <p:tgtEl>
                                          <p:spTgt spid="2062">
                                            <p:bg/>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062">
                                            <p:txEl>
                                              <p:pRg st="0" end="0"/>
                                            </p:txEl>
                                          </p:spTgt>
                                        </p:tgtEl>
                                        <p:attrNameLst>
                                          <p:attrName>style.visibility</p:attrName>
                                        </p:attrNameLst>
                                      </p:cBhvr>
                                      <p:to>
                                        <p:strVal val="visible"/>
                                      </p:to>
                                    </p:set>
                                    <p:animEffect transition="in" filter="wipe(down)">
                                      <p:cBhvr>
                                        <p:cTn id="52" dur="500"/>
                                        <p:tgtEl>
                                          <p:spTgt spid="2062">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061">
                                            <p:bg/>
                                          </p:spTgt>
                                        </p:tgtEl>
                                        <p:attrNameLst>
                                          <p:attrName>style.visibility</p:attrName>
                                        </p:attrNameLst>
                                      </p:cBhvr>
                                      <p:to>
                                        <p:strVal val="visible"/>
                                      </p:to>
                                    </p:set>
                                    <p:animEffect transition="in" filter="wipe(down)">
                                      <p:cBhvr>
                                        <p:cTn id="62" dur="500"/>
                                        <p:tgtEl>
                                          <p:spTgt spid="2061">
                                            <p:bg/>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061">
                                            <p:txEl>
                                              <p:pRg st="0" end="0"/>
                                            </p:txEl>
                                          </p:spTgt>
                                        </p:tgtEl>
                                        <p:attrNameLst>
                                          <p:attrName>style.visibility</p:attrName>
                                        </p:attrNameLst>
                                      </p:cBhvr>
                                      <p:to>
                                        <p:strVal val="visible"/>
                                      </p:to>
                                    </p:set>
                                    <p:animEffect transition="in" filter="wipe(down)">
                                      <p:cBhvr>
                                        <p:cTn id="67" dur="500"/>
                                        <p:tgtEl>
                                          <p:spTgt spid="2061">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ipe(down)">
                                      <p:cBhvr>
                                        <p:cTn id="72" dur="500"/>
                                        <p:tgtEl>
                                          <p:spTgt spid="47"/>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057">
                                            <p:bg/>
                                          </p:spTgt>
                                        </p:tgtEl>
                                        <p:attrNameLst>
                                          <p:attrName>style.visibility</p:attrName>
                                        </p:attrNameLst>
                                      </p:cBhvr>
                                      <p:to>
                                        <p:strVal val="visible"/>
                                      </p:to>
                                    </p:set>
                                    <p:animEffect transition="in" filter="wipe(down)">
                                      <p:cBhvr>
                                        <p:cTn id="77" dur="500"/>
                                        <p:tgtEl>
                                          <p:spTgt spid="2057">
                                            <p:bg/>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2057">
                                            <p:txEl>
                                              <p:pRg st="0" end="0"/>
                                            </p:txEl>
                                          </p:spTgt>
                                        </p:tgtEl>
                                        <p:attrNameLst>
                                          <p:attrName>style.visibility</p:attrName>
                                        </p:attrNameLst>
                                      </p:cBhvr>
                                      <p:to>
                                        <p:strVal val="visible"/>
                                      </p:to>
                                    </p:set>
                                    <p:animEffect transition="in" filter="wipe(down)">
                                      <p:cBhvr>
                                        <p:cTn id="82" dur="500"/>
                                        <p:tgtEl>
                                          <p:spTgt spid="2057">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wipe(down)">
                                      <p:cBhvr>
                                        <p:cTn id="87" dur="500"/>
                                        <p:tgtEl>
                                          <p:spTgt spid="42"/>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2056">
                                            <p:bg/>
                                          </p:spTgt>
                                        </p:tgtEl>
                                        <p:attrNameLst>
                                          <p:attrName>style.visibility</p:attrName>
                                        </p:attrNameLst>
                                      </p:cBhvr>
                                      <p:to>
                                        <p:strVal val="visible"/>
                                      </p:to>
                                    </p:set>
                                    <p:animEffect transition="in" filter="wipe(down)">
                                      <p:cBhvr>
                                        <p:cTn id="92" dur="500"/>
                                        <p:tgtEl>
                                          <p:spTgt spid="2056">
                                            <p:bg/>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2056">
                                            <p:txEl>
                                              <p:pRg st="0" end="0"/>
                                            </p:txEl>
                                          </p:spTgt>
                                        </p:tgtEl>
                                        <p:attrNameLst>
                                          <p:attrName>style.visibility</p:attrName>
                                        </p:attrNameLst>
                                      </p:cBhvr>
                                      <p:to>
                                        <p:strVal val="visible"/>
                                      </p:to>
                                    </p:set>
                                    <p:animEffect transition="in" filter="wipe(down)">
                                      <p:cBhvr>
                                        <p:cTn id="97" dur="500"/>
                                        <p:tgtEl>
                                          <p:spTgt spid="2056">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nodeType="click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ipe(down)">
                                      <p:cBhvr>
                                        <p:cTn id="102" dur="500"/>
                                        <p:tgtEl>
                                          <p:spTgt spid="34"/>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2055">
                                            <p:bg/>
                                          </p:spTgt>
                                        </p:tgtEl>
                                        <p:attrNameLst>
                                          <p:attrName>style.visibility</p:attrName>
                                        </p:attrNameLst>
                                      </p:cBhvr>
                                      <p:to>
                                        <p:strVal val="visible"/>
                                      </p:to>
                                    </p:set>
                                    <p:animEffect transition="in" filter="wipe(down)">
                                      <p:cBhvr>
                                        <p:cTn id="107" dur="500"/>
                                        <p:tgtEl>
                                          <p:spTgt spid="2055">
                                            <p:bg/>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2055">
                                            <p:txEl>
                                              <p:pRg st="0" end="0"/>
                                            </p:txEl>
                                          </p:spTgt>
                                        </p:tgtEl>
                                        <p:attrNameLst>
                                          <p:attrName>style.visibility</p:attrName>
                                        </p:attrNameLst>
                                      </p:cBhvr>
                                      <p:to>
                                        <p:strVal val="visible"/>
                                      </p:to>
                                    </p:set>
                                    <p:animEffect transition="in" filter="wipe(down)">
                                      <p:cBhvr>
                                        <p:cTn id="112" dur="500"/>
                                        <p:tgtEl>
                                          <p:spTgt spid="2055">
                                            <p:txEl>
                                              <p:pRg st="0" end="0"/>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nodeType="click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wipe(down)">
                                      <p:cBhvr>
                                        <p:cTn id="117" dur="500"/>
                                        <p:tgtEl>
                                          <p:spTgt spid="38"/>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2054">
                                            <p:bg/>
                                          </p:spTgt>
                                        </p:tgtEl>
                                        <p:attrNameLst>
                                          <p:attrName>style.visibility</p:attrName>
                                        </p:attrNameLst>
                                      </p:cBhvr>
                                      <p:to>
                                        <p:strVal val="visible"/>
                                      </p:to>
                                    </p:set>
                                    <p:animEffect transition="in" filter="wipe(down)">
                                      <p:cBhvr>
                                        <p:cTn id="122" dur="500"/>
                                        <p:tgtEl>
                                          <p:spTgt spid="2054">
                                            <p:bg/>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2054">
                                            <p:txEl>
                                              <p:pRg st="0" end="0"/>
                                            </p:txEl>
                                          </p:spTgt>
                                        </p:tgtEl>
                                        <p:attrNameLst>
                                          <p:attrName>style.visibility</p:attrName>
                                        </p:attrNameLst>
                                      </p:cBhvr>
                                      <p:to>
                                        <p:strVal val="visible"/>
                                      </p:to>
                                    </p:set>
                                    <p:animEffect transition="in" filter="wipe(down)">
                                      <p:cBhvr>
                                        <p:cTn id="127" dur="500"/>
                                        <p:tgtEl>
                                          <p:spTgt spid="2054">
                                            <p:txEl>
                                              <p:pRg st="0" end="0"/>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4" fill="hold" nodeType="clickEffect">
                                  <p:stCondLst>
                                    <p:cond delay="0"/>
                                  </p:stCondLst>
                                  <p:childTnLst>
                                    <p:set>
                                      <p:cBhvr>
                                        <p:cTn id="131" dur="1" fill="hold">
                                          <p:stCondLst>
                                            <p:cond delay="0"/>
                                          </p:stCondLst>
                                        </p:cTn>
                                        <p:tgtEl>
                                          <p:spTgt spid="39"/>
                                        </p:tgtEl>
                                        <p:attrNameLst>
                                          <p:attrName>style.visibility</p:attrName>
                                        </p:attrNameLst>
                                      </p:cBhvr>
                                      <p:to>
                                        <p:strVal val="visible"/>
                                      </p:to>
                                    </p:set>
                                    <p:animEffect transition="in" filter="wipe(down)">
                                      <p:cBhvr>
                                        <p:cTn id="13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64" grpId="0" build="p" animBg="1"/>
      <p:bldP spid="2063" grpId="0" build="p" animBg="1"/>
      <p:bldP spid="2062" grpId="0" build="p" animBg="1"/>
      <p:bldP spid="2061" grpId="0" build="p" animBg="1"/>
      <p:bldP spid="2057" grpId="0" build="p" animBg="1"/>
      <p:bldP spid="2056" grpId="0" build="p" animBg="1"/>
      <p:bldP spid="2055" grpId="0" build="p" animBg="1"/>
      <p:bldP spid="2054"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562074"/>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pt-BR" dirty="0" smtClean="0">
                <a:solidFill>
                  <a:srgbClr val="FF0000"/>
                </a:solidFill>
                <a:latin typeface="Times New Roman" pitchFamily="18" charset="0"/>
                <a:cs typeface="Times New Roman" pitchFamily="18" charset="0"/>
              </a:rPr>
              <a:t>Plano Nacional de Educação</a:t>
            </a:r>
            <a:endParaRPr lang="pt-BR" dirty="0">
              <a:solidFill>
                <a:srgbClr val="FF0000"/>
              </a:solidFill>
              <a:latin typeface="Times New Roman" pitchFamily="18" charset="0"/>
              <a:cs typeface="Times New Roman" pitchFamily="18" charset="0"/>
            </a:endParaRPr>
          </a:p>
        </p:txBody>
      </p:sp>
      <p:sp>
        <p:nvSpPr>
          <p:cNvPr id="3" name="Espaço Reservado para Conteúdo 2"/>
          <p:cNvSpPr>
            <a:spLocks noGrp="1"/>
          </p:cNvSpPr>
          <p:nvPr>
            <p:ph idx="1"/>
          </p:nvPr>
        </p:nvSpPr>
        <p:spPr>
          <a:xfrm>
            <a:off x="251520" y="980728"/>
            <a:ext cx="8640960" cy="5616624"/>
          </a:xfrm>
        </p:spPr>
        <p:txBody>
          <a:bodyPr>
            <a:normAutofit fontScale="85000" lnSpcReduction="10000"/>
          </a:bodyPr>
          <a:lstStyle/>
          <a:p>
            <a:pPr algn="just">
              <a:lnSpc>
                <a:spcPct val="170000"/>
              </a:lnSpc>
              <a:spcBef>
                <a:spcPts val="0"/>
              </a:spcBef>
            </a:pPr>
            <a:r>
              <a:rPr lang="pt-BR" dirty="0" smtClean="0">
                <a:latin typeface="Times New Roman" pitchFamily="18" charset="0"/>
                <a:cs typeface="Times New Roman" pitchFamily="18" charset="0"/>
              </a:rPr>
              <a:t>A primeira Constituição Federal a prever a elaboração de um Plano Nacional de Educação foi a de 1934;</a:t>
            </a:r>
          </a:p>
          <a:p>
            <a:pPr marL="0" indent="0" algn="just">
              <a:lnSpc>
                <a:spcPct val="170000"/>
              </a:lnSpc>
              <a:spcBef>
                <a:spcPts val="0"/>
              </a:spcBef>
              <a:buNone/>
            </a:pPr>
            <a:endParaRPr lang="pt-BR" dirty="0" smtClean="0">
              <a:latin typeface="Times New Roman" pitchFamily="18" charset="0"/>
              <a:cs typeface="Times New Roman" pitchFamily="18" charset="0"/>
            </a:endParaRPr>
          </a:p>
          <a:p>
            <a:pPr algn="just">
              <a:lnSpc>
                <a:spcPct val="170000"/>
              </a:lnSpc>
              <a:spcBef>
                <a:spcPts val="0"/>
              </a:spcBef>
            </a:pPr>
            <a:r>
              <a:rPr lang="pt-BR" dirty="0" smtClean="0">
                <a:latin typeface="Times New Roman" pitchFamily="18" charset="0"/>
                <a:cs typeface="Times New Roman" pitchFamily="18" charset="0"/>
              </a:rPr>
              <a:t>Em 1937 o Conselho Nacional de Educação enviou um anteprojeto de Plano Nacional de Educação à Presidência da República, contudo, com a assunção do Estado Novo de Getúlio Vargas a peça nem chegou a ser discutida.  (O anteprojeto continha 504 artigos);</a:t>
            </a:r>
          </a:p>
          <a:p>
            <a:pPr algn="just">
              <a:lnSpc>
                <a:spcPct val="170000"/>
              </a:lnSpc>
              <a:spcBef>
                <a:spcPts val="0"/>
              </a:spcBef>
            </a:pPr>
            <a:endParaRPr lang="pt-BR" dirty="0"/>
          </a:p>
        </p:txBody>
      </p:sp>
    </p:spTree>
    <p:extLst>
      <p:ext uri="{BB962C8B-B14F-4D97-AF65-F5344CB8AC3E}">
        <p14:creationId xmlns:p14="http://schemas.microsoft.com/office/powerpoint/2010/main" val="2284266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562074"/>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pt-BR" dirty="0" smtClean="0">
                <a:solidFill>
                  <a:srgbClr val="FF0000"/>
                </a:solidFill>
                <a:latin typeface="Times New Roman" pitchFamily="18" charset="0"/>
                <a:cs typeface="Times New Roman" pitchFamily="18" charset="0"/>
              </a:rPr>
              <a:t>Plano Nacional de Educação</a:t>
            </a:r>
            <a:endParaRPr lang="pt-BR" dirty="0">
              <a:solidFill>
                <a:srgbClr val="FF0000"/>
              </a:solidFill>
              <a:latin typeface="Times New Roman" pitchFamily="18" charset="0"/>
              <a:cs typeface="Times New Roman" pitchFamily="18" charset="0"/>
            </a:endParaRPr>
          </a:p>
        </p:txBody>
      </p:sp>
      <p:sp>
        <p:nvSpPr>
          <p:cNvPr id="3" name="Espaço Reservado para Conteúdo 2"/>
          <p:cNvSpPr>
            <a:spLocks noGrp="1"/>
          </p:cNvSpPr>
          <p:nvPr>
            <p:ph idx="1"/>
          </p:nvPr>
        </p:nvSpPr>
        <p:spPr>
          <a:xfrm>
            <a:off x="251520" y="980728"/>
            <a:ext cx="8640960" cy="5616624"/>
          </a:xfrm>
        </p:spPr>
        <p:txBody>
          <a:bodyPr>
            <a:normAutofit fontScale="77500" lnSpcReduction="20000"/>
          </a:bodyPr>
          <a:lstStyle/>
          <a:p>
            <a:pPr algn="just">
              <a:lnSpc>
                <a:spcPct val="170000"/>
              </a:lnSpc>
              <a:spcBef>
                <a:spcPts val="0"/>
              </a:spcBef>
            </a:pPr>
            <a:endParaRPr lang="pt-BR" dirty="0" smtClean="0">
              <a:latin typeface="Times New Roman" pitchFamily="18" charset="0"/>
              <a:cs typeface="Times New Roman" pitchFamily="18" charset="0"/>
            </a:endParaRPr>
          </a:p>
          <a:p>
            <a:pPr algn="just">
              <a:lnSpc>
                <a:spcPct val="170000"/>
              </a:lnSpc>
              <a:spcBef>
                <a:spcPts val="0"/>
              </a:spcBef>
            </a:pPr>
            <a:r>
              <a:rPr lang="pt-BR" dirty="0" smtClean="0">
                <a:latin typeface="Times New Roman" pitchFamily="18" charset="0"/>
                <a:cs typeface="Times New Roman" pitchFamily="18" charset="0"/>
              </a:rPr>
              <a:t>Nas Constituições Federais de 1937, 1946, 1967 e na Emenda Constitucional nº 1, de 17 de outubro de 1969, a elaboração de um plano nacional de educação é suprimida.</a:t>
            </a:r>
          </a:p>
          <a:p>
            <a:pPr algn="just">
              <a:lnSpc>
                <a:spcPct val="170000"/>
              </a:lnSpc>
              <a:spcBef>
                <a:spcPts val="0"/>
              </a:spcBef>
            </a:pPr>
            <a:endParaRPr lang="pt-BR" dirty="0">
              <a:solidFill>
                <a:srgbClr val="FF0000"/>
              </a:solidFill>
              <a:latin typeface="Times New Roman" pitchFamily="18" charset="0"/>
              <a:cs typeface="Times New Roman" pitchFamily="18" charset="0"/>
            </a:endParaRPr>
          </a:p>
          <a:p>
            <a:pPr algn="just">
              <a:lnSpc>
                <a:spcPct val="170000"/>
              </a:lnSpc>
              <a:spcBef>
                <a:spcPts val="0"/>
              </a:spcBef>
            </a:pPr>
            <a:r>
              <a:rPr lang="pt-BR" dirty="0" smtClean="0">
                <a:solidFill>
                  <a:srgbClr val="FF0000"/>
                </a:solidFill>
                <a:latin typeface="Times New Roman" pitchFamily="18" charset="0"/>
                <a:cs typeface="Times New Roman" pitchFamily="18" charset="0"/>
              </a:rPr>
              <a:t>A elaboração de um plano nacional de educação é retomada apenas na constituição de 1988 (embora verifica-se diversas outras tentativas e o plano de 1962, elaborado a partir da Lei de Diretrizes e Bases de 1961).</a:t>
            </a:r>
          </a:p>
          <a:p>
            <a:pPr algn="just">
              <a:lnSpc>
                <a:spcPct val="170000"/>
              </a:lnSpc>
              <a:spcBef>
                <a:spcPts val="0"/>
              </a:spcBef>
            </a:pPr>
            <a:endParaRPr lang="pt-BR" dirty="0"/>
          </a:p>
        </p:txBody>
      </p:sp>
    </p:spTree>
    <p:extLst>
      <p:ext uri="{BB962C8B-B14F-4D97-AF65-F5344CB8AC3E}">
        <p14:creationId xmlns:p14="http://schemas.microsoft.com/office/powerpoint/2010/main" val="4157527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562074"/>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pt-BR" dirty="0" smtClean="0">
                <a:solidFill>
                  <a:srgbClr val="FF0000"/>
                </a:solidFill>
                <a:latin typeface="Times New Roman" pitchFamily="18" charset="0"/>
                <a:cs typeface="Times New Roman" pitchFamily="18" charset="0"/>
              </a:rPr>
              <a:t>Plano Nacional de Educação</a:t>
            </a:r>
            <a:endParaRPr lang="pt-BR" dirty="0">
              <a:solidFill>
                <a:srgbClr val="FF0000"/>
              </a:solidFill>
              <a:latin typeface="Times New Roman" pitchFamily="18" charset="0"/>
              <a:cs typeface="Times New Roman" pitchFamily="18" charset="0"/>
            </a:endParaRPr>
          </a:p>
        </p:txBody>
      </p:sp>
      <p:sp>
        <p:nvSpPr>
          <p:cNvPr id="3" name="Espaço Reservado para Conteúdo 2"/>
          <p:cNvSpPr>
            <a:spLocks noGrp="1"/>
          </p:cNvSpPr>
          <p:nvPr>
            <p:ph idx="1"/>
          </p:nvPr>
        </p:nvSpPr>
        <p:spPr>
          <a:xfrm>
            <a:off x="251520" y="980728"/>
            <a:ext cx="8640960" cy="5616624"/>
          </a:xfrm>
        </p:spPr>
        <p:txBody>
          <a:bodyPr>
            <a:normAutofit fontScale="92500" lnSpcReduction="20000"/>
          </a:bodyPr>
          <a:lstStyle/>
          <a:p>
            <a:pPr algn="just">
              <a:lnSpc>
                <a:spcPct val="150000"/>
              </a:lnSpc>
              <a:spcBef>
                <a:spcPts val="0"/>
              </a:spcBef>
            </a:pPr>
            <a:r>
              <a:rPr lang="pt-BR" dirty="0" smtClean="0">
                <a:latin typeface="Times New Roman" pitchFamily="18" charset="0"/>
                <a:cs typeface="Times New Roman" pitchFamily="18" charset="0"/>
              </a:rPr>
              <a:t>Em 1998, dez anos após a promulgação da Constituição Federal e, portanto, da determinação constitucional de se elaborar o PNE, dois projetos de leis deram entrada no Congresso Nacional: um encaminhado pelo Governo Federal (gestão do Presidente Fernando Henrique Cardoso) e o outro elaborado pela sociedade civil e consolidado no II Congresso Nacional de Educação - CONED II – (LIBÂNEO </a:t>
            </a:r>
            <a:r>
              <a:rPr lang="pt-BR" i="1" dirty="0" smtClean="0">
                <a:latin typeface="Times New Roman" pitchFamily="18" charset="0"/>
                <a:cs typeface="Times New Roman" pitchFamily="18" charset="0"/>
              </a:rPr>
              <a:t>et al</a:t>
            </a:r>
            <a:r>
              <a:rPr lang="pt-BR" dirty="0" smtClean="0">
                <a:latin typeface="Times New Roman" pitchFamily="18" charset="0"/>
                <a:cs typeface="Times New Roman" pitchFamily="18" charset="0"/>
              </a:rPr>
              <a:t>, 2009). </a:t>
            </a:r>
          </a:p>
          <a:p>
            <a:pPr algn="just">
              <a:lnSpc>
                <a:spcPct val="150000"/>
              </a:lnSpc>
              <a:spcBef>
                <a:spcPts val="0"/>
              </a:spcBef>
              <a:buNone/>
            </a:pPr>
            <a:endParaRPr lang="pt-BR" dirty="0" smtClean="0">
              <a:latin typeface="Times New Roman" pitchFamily="18" charset="0"/>
              <a:cs typeface="Times New Roman" pitchFamily="18" charset="0"/>
            </a:endParaRPr>
          </a:p>
          <a:p>
            <a:pPr algn="just">
              <a:lnSpc>
                <a:spcPct val="150000"/>
              </a:lnSpc>
              <a:spcBef>
                <a:spcPts val="0"/>
              </a:spcBef>
            </a:pPr>
            <a:endParaRPr lang="pt-BR" dirty="0"/>
          </a:p>
        </p:txBody>
      </p:sp>
    </p:spTree>
    <p:extLst>
      <p:ext uri="{BB962C8B-B14F-4D97-AF65-F5344CB8AC3E}">
        <p14:creationId xmlns:p14="http://schemas.microsoft.com/office/powerpoint/2010/main" val="18777039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562074"/>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pt-BR" dirty="0" smtClean="0">
                <a:solidFill>
                  <a:srgbClr val="FF0000"/>
                </a:solidFill>
                <a:latin typeface="Times New Roman" pitchFamily="18" charset="0"/>
                <a:cs typeface="Times New Roman" pitchFamily="18" charset="0"/>
              </a:rPr>
              <a:t>Plano Nacional de Educação</a:t>
            </a:r>
            <a:endParaRPr lang="pt-BR" dirty="0">
              <a:solidFill>
                <a:srgbClr val="FF0000"/>
              </a:solidFill>
              <a:latin typeface="Times New Roman" pitchFamily="18" charset="0"/>
              <a:cs typeface="Times New Roman" pitchFamily="18" charset="0"/>
            </a:endParaRPr>
          </a:p>
        </p:txBody>
      </p:sp>
      <p:sp>
        <p:nvSpPr>
          <p:cNvPr id="3" name="Espaço Reservado para Conteúdo 2"/>
          <p:cNvSpPr>
            <a:spLocks noGrp="1"/>
          </p:cNvSpPr>
          <p:nvPr>
            <p:ph idx="1"/>
          </p:nvPr>
        </p:nvSpPr>
        <p:spPr>
          <a:xfrm>
            <a:off x="251520" y="980728"/>
            <a:ext cx="8640960" cy="5616624"/>
          </a:xfrm>
        </p:spPr>
        <p:txBody>
          <a:bodyPr>
            <a:normAutofit fontScale="62500" lnSpcReduction="20000"/>
          </a:bodyPr>
          <a:lstStyle/>
          <a:p>
            <a:pPr algn="just">
              <a:lnSpc>
                <a:spcPct val="170000"/>
              </a:lnSpc>
              <a:spcBef>
                <a:spcPts val="0"/>
              </a:spcBef>
            </a:pPr>
            <a:r>
              <a:rPr lang="pt-BR" dirty="0" smtClean="0">
                <a:solidFill>
                  <a:srgbClr val="FF0000"/>
                </a:solidFill>
                <a:latin typeface="Times New Roman" pitchFamily="18" charset="0"/>
                <a:cs typeface="Times New Roman" pitchFamily="18" charset="0"/>
              </a:rPr>
              <a:t>De acordo com </a:t>
            </a:r>
            <a:r>
              <a:rPr lang="pt-BR" dirty="0" err="1" smtClean="0">
                <a:solidFill>
                  <a:srgbClr val="FF0000"/>
                </a:solidFill>
                <a:latin typeface="Times New Roman" pitchFamily="18" charset="0"/>
                <a:cs typeface="Times New Roman" pitchFamily="18" charset="0"/>
              </a:rPr>
              <a:t>Libâneo</a:t>
            </a:r>
            <a:r>
              <a:rPr lang="pt-BR" dirty="0" smtClean="0">
                <a:solidFill>
                  <a:srgbClr val="FF0000"/>
                </a:solidFill>
                <a:latin typeface="Times New Roman" pitchFamily="18" charset="0"/>
                <a:cs typeface="Times New Roman" pitchFamily="18" charset="0"/>
              </a:rPr>
              <a:t> </a:t>
            </a:r>
            <a:r>
              <a:rPr lang="pt-BR" i="1" dirty="0" smtClean="0">
                <a:solidFill>
                  <a:srgbClr val="FF0000"/>
                </a:solidFill>
                <a:latin typeface="Times New Roman" pitchFamily="18" charset="0"/>
                <a:cs typeface="Times New Roman" pitchFamily="18" charset="0"/>
              </a:rPr>
              <a:t>et al </a:t>
            </a:r>
            <a:r>
              <a:rPr lang="pt-BR" dirty="0" smtClean="0">
                <a:solidFill>
                  <a:srgbClr val="FF0000"/>
                </a:solidFill>
                <a:latin typeface="Times New Roman" pitchFamily="18" charset="0"/>
                <a:cs typeface="Times New Roman" pitchFamily="18" charset="0"/>
              </a:rPr>
              <a:t>(2009), o caminho escolhido pelo Governo Federal para a construção do Plano Nacional de Educação não foi o do diálogo com a sociedade civil: o plano em si foi elaborado pelo Instituto Nacional de Estudos e Pesquisas Educacionais Anísio Teixeira (INEP) e teve como interlocutores apenas organizações oficiais: o Conselho Nacional de Educação (CNE); o Conselho Nacional de Secretários de Educação (CONSED); e a União Nacional dos Dirigentes de Educação (UNDIME). </a:t>
            </a:r>
          </a:p>
          <a:p>
            <a:pPr algn="just">
              <a:lnSpc>
                <a:spcPct val="170000"/>
              </a:lnSpc>
              <a:spcBef>
                <a:spcPts val="0"/>
              </a:spcBef>
            </a:pPr>
            <a:endParaRPr lang="pt-BR" dirty="0" smtClean="0">
              <a:latin typeface="Times New Roman" pitchFamily="18" charset="0"/>
              <a:cs typeface="Times New Roman" pitchFamily="18" charset="0"/>
            </a:endParaRPr>
          </a:p>
          <a:p>
            <a:pPr algn="just">
              <a:lnSpc>
                <a:spcPct val="170000"/>
              </a:lnSpc>
              <a:spcBef>
                <a:spcPts val="0"/>
              </a:spcBef>
            </a:pPr>
            <a:r>
              <a:rPr lang="pt-BR" dirty="0" smtClean="0">
                <a:latin typeface="Times New Roman" pitchFamily="18" charset="0"/>
                <a:cs typeface="Times New Roman" pitchFamily="18" charset="0"/>
              </a:rPr>
              <a:t>O desfecho desse quadro foi a entrada do “PNE da Sociedade Brasileira” – como ficou conhecido o anteprojeto do II CONED – na Câmara dos Deputados no dia 10 de fevereiro de 1998 e entrada da proposta governamental dois dias depois.</a:t>
            </a:r>
          </a:p>
          <a:p>
            <a:endParaRPr lang="pt-BR" dirty="0" smtClean="0"/>
          </a:p>
          <a:p>
            <a:pPr algn="just">
              <a:lnSpc>
                <a:spcPct val="170000"/>
              </a:lnSpc>
              <a:spcBef>
                <a:spcPts val="0"/>
              </a:spcBef>
            </a:pPr>
            <a:endParaRPr lang="pt-BR" dirty="0"/>
          </a:p>
        </p:txBody>
      </p:sp>
    </p:spTree>
    <p:extLst>
      <p:ext uri="{BB962C8B-B14F-4D97-AF65-F5344CB8AC3E}">
        <p14:creationId xmlns:p14="http://schemas.microsoft.com/office/powerpoint/2010/main" val="1048799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562074"/>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pt-BR" dirty="0" smtClean="0">
                <a:solidFill>
                  <a:srgbClr val="FF0000"/>
                </a:solidFill>
                <a:latin typeface="Times New Roman" pitchFamily="18" charset="0"/>
                <a:cs typeface="Times New Roman" pitchFamily="18" charset="0"/>
              </a:rPr>
              <a:t>Plano Nacional de Educação</a:t>
            </a:r>
            <a:endParaRPr lang="pt-BR" dirty="0">
              <a:solidFill>
                <a:srgbClr val="FF0000"/>
              </a:solidFill>
              <a:latin typeface="Times New Roman" pitchFamily="18" charset="0"/>
              <a:cs typeface="Times New Roman" pitchFamily="18" charset="0"/>
            </a:endParaRPr>
          </a:p>
        </p:txBody>
      </p:sp>
      <p:sp>
        <p:nvSpPr>
          <p:cNvPr id="3" name="Espaço Reservado para Conteúdo 2"/>
          <p:cNvSpPr>
            <a:spLocks noGrp="1"/>
          </p:cNvSpPr>
          <p:nvPr>
            <p:ph idx="1"/>
          </p:nvPr>
        </p:nvSpPr>
        <p:spPr>
          <a:xfrm>
            <a:off x="251520" y="980728"/>
            <a:ext cx="8640960" cy="5616624"/>
          </a:xfrm>
        </p:spPr>
        <p:txBody>
          <a:bodyPr>
            <a:normAutofit fontScale="55000" lnSpcReduction="20000"/>
          </a:bodyPr>
          <a:lstStyle/>
          <a:p>
            <a:pPr algn="just">
              <a:lnSpc>
                <a:spcPct val="170000"/>
              </a:lnSpc>
              <a:spcBef>
                <a:spcPts val="0"/>
              </a:spcBef>
            </a:pPr>
            <a:r>
              <a:rPr lang="pt-BR" dirty="0" smtClean="0">
                <a:latin typeface="Times New Roman" pitchFamily="18" charset="0"/>
                <a:cs typeface="Times New Roman" pitchFamily="18" charset="0"/>
              </a:rPr>
              <a:t>De qualquer forma, o Plano Nacional de Educação foi aprovado em janeiro de 2001, com a previsão de que fossem investidos em educação 7% do PIB. Esse valor, no entanto – menor do que aquele proposto pela sociedade civil – foi vetado pelo Presidente da República, bem como outros pontos importantes do Plano, conforme </a:t>
            </a:r>
            <a:r>
              <a:rPr lang="pt-BR" dirty="0" err="1" smtClean="0">
                <a:latin typeface="Times New Roman" pitchFamily="18" charset="0"/>
                <a:cs typeface="Times New Roman" pitchFamily="18" charset="0"/>
              </a:rPr>
              <a:t>Libâneo</a:t>
            </a:r>
            <a:r>
              <a:rPr lang="pt-BR" dirty="0" smtClean="0">
                <a:latin typeface="Times New Roman" pitchFamily="18" charset="0"/>
                <a:cs typeface="Times New Roman" pitchFamily="18" charset="0"/>
              </a:rPr>
              <a:t> et al (2009):</a:t>
            </a:r>
          </a:p>
          <a:p>
            <a:pPr lvl="0" algn="just">
              <a:lnSpc>
                <a:spcPct val="170000"/>
              </a:lnSpc>
              <a:spcBef>
                <a:spcPts val="0"/>
              </a:spcBef>
            </a:pPr>
            <a:r>
              <a:rPr lang="pt-BR" dirty="0" smtClean="0">
                <a:latin typeface="Times New Roman" pitchFamily="18" charset="0"/>
                <a:cs typeface="Times New Roman" pitchFamily="18" charset="0"/>
              </a:rPr>
              <a:t>Ampliação da bolsa-escola para 50% das crianças até 6 anos;</a:t>
            </a:r>
          </a:p>
          <a:p>
            <a:pPr lvl="0" algn="just">
              <a:lnSpc>
                <a:spcPct val="170000"/>
              </a:lnSpc>
              <a:spcBef>
                <a:spcPts val="0"/>
              </a:spcBef>
            </a:pPr>
            <a:r>
              <a:rPr lang="pt-BR" dirty="0" smtClean="0">
                <a:latin typeface="Times New Roman" pitchFamily="18" charset="0"/>
                <a:cs typeface="Times New Roman" pitchFamily="18" charset="0"/>
              </a:rPr>
              <a:t>Ampliação do número de vagas no ensino superior público;</a:t>
            </a:r>
          </a:p>
          <a:p>
            <a:pPr lvl="0" algn="just">
              <a:lnSpc>
                <a:spcPct val="170000"/>
              </a:lnSpc>
              <a:spcBef>
                <a:spcPts val="0"/>
              </a:spcBef>
            </a:pPr>
            <a:r>
              <a:rPr lang="pt-BR" dirty="0" smtClean="0">
                <a:latin typeface="Times New Roman" pitchFamily="18" charset="0"/>
                <a:cs typeface="Times New Roman" pitchFamily="18" charset="0"/>
              </a:rPr>
              <a:t>Criação de um Fundo da Educação Superior;</a:t>
            </a:r>
          </a:p>
          <a:p>
            <a:pPr lvl="0" algn="just">
              <a:lnSpc>
                <a:spcPct val="170000"/>
              </a:lnSpc>
              <a:spcBef>
                <a:spcPts val="0"/>
              </a:spcBef>
            </a:pPr>
            <a:r>
              <a:rPr lang="pt-BR" dirty="0" smtClean="0">
                <a:latin typeface="Times New Roman" pitchFamily="18" charset="0"/>
                <a:cs typeface="Times New Roman" pitchFamily="18" charset="0"/>
              </a:rPr>
              <a:t>Ampliação do programa de crédito educativo;</a:t>
            </a:r>
          </a:p>
          <a:p>
            <a:pPr lvl="0" algn="just">
              <a:lnSpc>
                <a:spcPct val="170000"/>
              </a:lnSpc>
              <a:spcBef>
                <a:spcPts val="0"/>
              </a:spcBef>
            </a:pPr>
            <a:r>
              <a:rPr lang="pt-BR" dirty="0" smtClean="0">
                <a:latin typeface="Times New Roman" pitchFamily="18" charset="0"/>
                <a:cs typeface="Times New Roman" pitchFamily="18" charset="0"/>
              </a:rPr>
              <a:t>Triplicação, em dez anos, do financiamento público à pesquisa científica e tecnológica;</a:t>
            </a:r>
          </a:p>
          <a:p>
            <a:pPr lvl="0" algn="just">
              <a:lnSpc>
                <a:spcPct val="170000"/>
              </a:lnSpc>
              <a:spcBef>
                <a:spcPts val="0"/>
              </a:spcBef>
            </a:pPr>
            <a:r>
              <a:rPr lang="pt-BR" dirty="0" smtClean="0">
                <a:latin typeface="Times New Roman" pitchFamily="18" charset="0"/>
                <a:cs typeface="Times New Roman" pitchFamily="18" charset="0"/>
              </a:rPr>
              <a:t>Garantia de recursos do Tesouro para pagamento de aposentados e pensionistas do ensino público federal. </a:t>
            </a:r>
          </a:p>
          <a:p>
            <a:pPr algn="just">
              <a:lnSpc>
                <a:spcPct val="170000"/>
              </a:lnSpc>
              <a:spcBef>
                <a:spcPts val="0"/>
              </a:spcBef>
            </a:pPr>
            <a:endParaRPr lang="pt-BR" dirty="0" smtClean="0">
              <a:latin typeface="Times New Roman" pitchFamily="18" charset="0"/>
              <a:cs typeface="Times New Roman" pitchFamily="18" charset="0"/>
            </a:endParaRPr>
          </a:p>
          <a:p>
            <a:endParaRPr lang="pt-BR" dirty="0" smtClean="0"/>
          </a:p>
          <a:p>
            <a:pPr algn="just">
              <a:lnSpc>
                <a:spcPct val="170000"/>
              </a:lnSpc>
              <a:spcBef>
                <a:spcPts val="0"/>
              </a:spcBef>
            </a:pPr>
            <a:endParaRPr lang="pt-BR" dirty="0"/>
          </a:p>
        </p:txBody>
      </p:sp>
    </p:spTree>
    <p:extLst>
      <p:ext uri="{BB962C8B-B14F-4D97-AF65-F5344CB8AC3E}">
        <p14:creationId xmlns:p14="http://schemas.microsoft.com/office/powerpoint/2010/main" val="41476620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562074"/>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pt-BR" dirty="0" smtClean="0">
                <a:solidFill>
                  <a:srgbClr val="FF0000"/>
                </a:solidFill>
                <a:latin typeface="Times New Roman" pitchFamily="18" charset="0"/>
                <a:cs typeface="Times New Roman" pitchFamily="18" charset="0"/>
              </a:rPr>
              <a:t>Plano Nacional de Educação</a:t>
            </a:r>
            <a:endParaRPr lang="pt-BR" dirty="0">
              <a:solidFill>
                <a:srgbClr val="FF0000"/>
              </a:solidFill>
              <a:latin typeface="Times New Roman" pitchFamily="18" charset="0"/>
              <a:cs typeface="Times New Roman" pitchFamily="18" charset="0"/>
            </a:endParaRPr>
          </a:p>
        </p:txBody>
      </p:sp>
      <p:sp>
        <p:nvSpPr>
          <p:cNvPr id="3" name="Espaço Reservado para Conteúdo 2"/>
          <p:cNvSpPr>
            <a:spLocks noGrp="1"/>
          </p:cNvSpPr>
          <p:nvPr>
            <p:ph idx="1"/>
          </p:nvPr>
        </p:nvSpPr>
        <p:spPr>
          <a:xfrm>
            <a:off x="251520" y="980728"/>
            <a:ext cx="8640960" cy="5616624"/>
          </a:xfrm>
        </p:spPr>
        <p:txBody>
          <a:bodyPr>
            <a:normAutofit/>
          </a:bodyPr>
          <a:lstStyle/>
          <a:p>
            <a:pPr algn="just">
              <a:lnSpc>
                <a:spcPct val="170000"/>
              </a:lnSpc>
              <a:spcBef>
                <a:spcPts val="0"/>
              </a:spcBef>
            </a:pPr>
            <a:r>
              <a:rPr lang="pt-BR" dirty="0" smtClean="0">
                <a:latin typeface="Times New Roman" pitchFamily="18" charset="0"/>
                <a:cs typeface="Times New Roman" pitchFamily="18" charset="0"/>
              </a:rPr>
              <a:t>O Plano Nacional de Educação de 2001 vigorou até 2011 e não rompeu os limites do plano legal;</a:t>
            </a:r>
          </a:p>
          <a:p>
            <a:pPr marL="0" indent="0" algn="just">
              <a:lnSpc>
                <a:spcPct val="170000"/>
              </a:lnSpc>
              <a:spcBef>
                <a:spcPts val="0"/>
              </a:spcBef>
              <a:buNone/>
            </a:pPr>
            <a:endParaRPr lang="pt-BR" dirty="0" smtClean="0">
              <a:latin typeface="Times New Roman" pitchFamily="18" charset="0"/>
              <a:cs typeface="Times New Roman" pitchFamily="18" charset="0"/>
            </a:endParaRPr>
          </a:p>
          <a:p>
            <a:pPr algn="just">
              <a:lnSpc>
                <a:spcPct val="170000"/>
              </a:lnSpc>
              <a:spcBef>
                <a:spcPts val="0"/>
              </a:spcBef>
            </a:pPr>
            <a:r>
              <a:rPr lang="pt-BR" dirty="0" smtClean="0">
                <a:latin typeface="Times New Roman" pitchFamily="18" charset="0"/>
                <a:cs typeface="Times New Roman" pitchFamily="18" charset="0"/>
              </a:rPr>
              <a:t>Em 25 de junho de 2014, por meio da Lei 13.005, é aprovado o novo Plano Nacional de Educação para o próximo decênio. </a:t>
            </a:r>
          </a:p>
          <a:p>
            <a:endParaRPr lang="pt-BR" dirty="0" smtClean="0"/>
          </a:p>
          <a:p>
            <a:pPr algn="just">
              <a:lnSpc>
                <a:spcPct val="170000"/>
              </a:lnSpc>
              <a:spcBef>
                <a:spcPts val="0"/>
              </a:spcBef>
            </a:pPr>
            <a:endParaRPr lang="pt-BR" dirty="0"/>
          </a:p>
        </p:txBody>
      </p:sp>
    </p:spTree>
    <p:extLst>
      <p:ext uri="{BB962C8B-B14F-4D97-AF65-F5344CB8AC3E}">
        <p14:creationId xmlns:p14="http://schemas.microsoft.com/office/powerpoint/2010/main" val="4055986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7504" y="1052736"/>
            <a:ext cx="8856984" cy="5472608"/>
          </a:xfrm>
        </p:spPr>
        <p:txBody>
          <a:bodyPr>
            <a:normAutofit fontScale="70000" lnSpcReduction="20000"/>
          </a:bodyPr>
          <a:lstStyle/>
          <a:p>
            <a:pPr algn="just">
              <a:lnSpc>
                <a:spcPct val="160000"/>
              </a:lnSpc>
              <a:spcBef>
                <a:spcPts val="0"/>
              </a:spcBef>
            </a:pPr>
            <a:r>
              <a:rPr lang="pt-BR" dirty="0" smtClean="0">
                <a:latin typeface="Times New Roman" pitchFamily="18" charset="0"/>
                <a:cs typeface="Times New Roman" pitchFamily="18" charset="0"/>
              </a:rPr>
              <a:t>O Plano Nacional de </a:t>
            </a:r>
            <a:r>
              <a:rPr lang="pt-BR" dirty="0">
                <a:latin typeface="Times New Roman" pitchFamily="18" charset="0"/>
                <a:cs typeface="Times New Roman" pitchFamily="18" charset="0"/>
              </a:rPr>
              <a:t>E</a:t>
            </a:r>
            <a:r>
              <a:rPr lang="pt-BR" dirty="0" smtClean="0">
                <a:latin typeface="Times New Roman" pitchFamily="18" charset="0"/>
                <a:cs typeface="Times New Roman" pitchFamily="18" charset="0"/>
              </a:rPr>
              <a:t>ducação prevê ações para as três esferas administrativas. Desta forma, muitas metas e estratégias não se referem à responsabilidade constitucional dos municípios com educação;</a:t>
            </a:r>
          </a:p>
          <a:p>
            <a:pPr algn="just">
              <a:lnSpc>
                <a:spcPct val="160000"/>
              </a:lnSpc>
              <a:spcBef>
                <a:spcPts val="0"/>
              </a:spcBef>
            </a:pPr>
            <a:endParaRPr lang="pt-BR" dirty="0" smtClean="0">
              <a:latin typeface="Times New Roman" pitchFamily="18" charset="0"/>
              <a:cs typeface="Times New Roman" pitchFamily="18" charset="0"/>
            </a:endParaRPr>
          </a:p>
          <a:p>
            <a:pPr algn="just">
              <a:lnSpc>
                <a:spcPct val="160000"/>
              </a:lnSpc>
              <a:spcBef>
                <a:spcPts val="0"/>
              </a:spcBef>
            </a:pPr>
            <a:r>
              <a:rPr lang="pt-BR" dirty="0" smtClean="0">
                <a:latin typeface="Times New Roman" pitchFamily="18" charset="0"/>
                <a:cs typeface="Times New Roman" pitchFamily="18" charset="0"/>
              </a:rPr>
              <a:t>O Plano não estabelece novos direitos, ao contrário, busca concretizar os já existentes. Portanto, é necessário priorizar determinadas coisas em detrimento de outras;</a:t>
            </a:r>
          </a:p>
          <a:p>
            <a:pPr algn="just">
              <a:lnSpc>
                <a:spcPct val="160000"/>
              </a:lnSpc>
              <a:spcBef>
                <a:spcPts val="0"/>
              </a:spcBef>
            </a:pPr>
            <a:endParaRPr lang="pt-BR" dirty="0">
              <a:latin typeface="Times New Roman" pitchFamily="18" charset="0"/>
              <a:cs typeface="Times New Roman" pitchFamily="18" charset="0"/>
            </a:endParaRPr>
          </a:p>
          <a:p>
            <a:pPr algn="just">
              <a:lnSpc>
                <a:spcPct val="160000"/>
              </a:lnSpc>
              <a:spcBef>
                <a:spcPts val="0"/>
              </a:spcBef>
            </a:pPr>
            <a:r>
              <a:rPr lang="pt-BR" dirty="0" smtClean="0">
                <a:latin typeface="Times New Roman" pitchFamily="18" charset="0"/>
                <a:cs typeface="Times New Roman" pitchFamily="18" charset="0"/>
              </a:rPr>
              <a:t>Rio Claro nunca teve um Plano Municipal de Educação. </a:t>
            </a:r>
          </a:p>
          <a:p>
            <a:pPr marL="0" indent="0" algn="just">
              <a:lnSpc>
                <a:spcPct val="160000"/>
              </a:lnSpc>
              <a:spcBef>
                <a:spcPts val="0"/>
              </a:spcBef>
              <a:buNone/>
            </a:pPr>
            <a:r>
              <a:rPr lang="pt-BR" dirty="0" smtClean="0">
                <a:latin typeface="Times New Roman" pitchFamily="18" charset="0"/>
                <a:cs typeface="Times New Roman" pitchFamily="18" charset="0"/>
              </a:rPr>
              <a:t> </a:t>
            </a:r>
            <a:endParaRPr lang="pt-BR" dirty="0">
              <a:latin typeface="Times New Roman" pitchFamily="18" charset="0"/>
              <a:cs typeface="Times New Roman" pitchFamily="18" charset="0"/>
            </a:endParaRPr>
          </a:p>
        </p:txBody>
      </p:sp>
      <p:sp>
        <p:nvSpPr>
          <p:cNvPr id="4" name="Título 1"/>
          <p:cNvSpPr>
            <a:spLocks noGrp="1"/>
          </p:cNvSpPr>
          <p:nvPr>
            <p:ph type="title"/>
          </p:nvPr>
        </p:nvSpPr>
        <p:spPr>
          <a:xfrm>
            <a:off x="457200" y="274638"/>
            <a:ext cx="8229600" cy="562074"/>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pt-BR" dirty="0" smtClean="0">
                <a:solidFill>
                  <a:srgbClr val="FF0000"/>
                </a:solidFill>
                <a:latin typeface="Times New Roman" pitchFamily="18" charset="0"/>
                <a:cs typeface="Times New Roman" pitchFamily="18" charset="0"/>
              </a:rPr>
              <a:t>Plano Municipal de Educação</a:t>
            </a: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1397977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829" t="20834" r="12655" b="23674"/>
          <a:stretch/>
        </p:blipFill>
        <p:spPr bwMode="auto">
          <a:xfrm>
            <a:off x="-11475" y="188640"/>
            <a:ext cx="9155476"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61989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pt-BR" sz="2800" dirty="0" smtClean="0">
                <a:latin typeface="Times New Roman" pitchFamily="18" charset="0"/>
                <a:cs typeface="Times New Roman" pitchFamily="18" charset="0"/>
              </a:rPr>
              <a:t>Regimento do 1º Fórum Rio-clarense para a </a:t>
            </a:r>
            <a:br>
              <a:rPr lang="pt-BR" sz="2800" dirty="0" smtClean="0">
                <a:latin typeface="Times New Roman" pitchFamily="18" charset="0"/>
                <a:cs typeface="Times New Roman" pitchFamily="18" charset="0"/>
              </a:rPr>
            </a:br>
            <a:r>
              <a:rPr lang="pt-BR" sz="2800" dirty="0" smtClean="0">
                <a:latin typeface="Times New Roman" pitchFamily="18" charset="0"/>
                <a:cs typeface="Times New Roman" pitchFamily="18" charset="0"/>
              </a:rPr>
              <a:t>elaboração do Plano Municipal de Educação</a:t>
            </a:r>
            <a:endParaRPr lang="pt-BR" sz="2800" dirty="0">
              <a:latin typeface="Times New Roman" pitchFamily="18" charset="0"/>
              <a:cs typeface="Times New Roman" pitchFamily="18" charset="0"/>
            </a:endParaRPr>
          </a:p>
        </p:txBody>
      </p:sp>
      <p:sp>
        <p:nvSpPr>
          <p:cNvPr id="3" name="Espaço Reservado para Conteúdo 2"/>
          <p:cNvSpPr>
            <a:spLocks noGrp="1"/>
          </p:cNvSpPr>
          <p:nvPr>
            <p:ph idx="1"/>
          </p:nvPr>
        </p:nvSpPr>
        <p:spPr/>
        <p:txBody>
          <a:bodyPr>
            <a:normAutofit fontScale="70000" lnSpcReduction="20000"/>
          </a:bodyPr>
          <a:lstStyle/>
          <a:p>
            <a:pPr marL="0" indent="0" algn="just">
              <a:lnSpc>
                <a:spcPct val="170000"/>
              </a:lnSpc>
              <a:spcBef>
                <a:spcPts val="0"/>
              </a:spcBef>
              <a:buNone/>
            </a:pPr>
            <a:r>
              <a:rPr lang="pt-BR" dirty="0" smtClean="0">
                <a:latin typeface="Times New Roman" pitchFamily="18" charset="0"/>
                <a:cs typeface="Times New Roman" pitchFamily="18" charset="0"/>
              </a:rPr>
              <a:t>Art.1º. O objetivo geral do 1º Fórum é discutir as alterações propostas pela Comissão de Organização da Sistematização do Plano Municipal de Educação do Município de Rio Claro, instituída pela Portaria SME nº 02 de 26 de abril de 2012, e pelo Conselho Municipal de Educação de Rio Claro (COMERC) ao anteprojeto de Lei do Plano Municipal de Educação de Rio Claro (PME/RC), em virtude da aprovação da Lei 13.005, de 25 de junho de 2014, que aprova o Plano Nacional de Educação para o decênio 2014-2024</a:t>
            </a: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3895126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fontScale="77500" lnSpcReduction="20000"/>
          </a:bodyPr>
          <a:lstStyle/>
          <a:p>
            <a:pPr marL="0" indent="0" algn="just">
              <a:lnSpc>
                <a:spcPct val="150000"/>
              </a:lnSpc>
              <a:spcBef>
                <a:spcPts val="0"/>
              </a:spcBef>
              <a:buNone/>
            </a:pPr>
            <a:r>
              <a:rPr lang="pt-BR" dirty="0" smtClean="0">
                <a:latin typeface="Times New Roman" pitchFamily="18" charset="0"/>
                <a:cs typeface="Times New Roman" pitchFamily="18" charset="0"/>
              </a:rPr>
              <a:t>Art.2º. São objetivos específicos do 1º Fórum: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r>
              <a:rPr lang="pt-BR" dirty="0" smtClean="0">
                <a:latin typeface="Times New Roman" pitchFamily="18" charset="0"/>
                <a:cs typeface="Times New Roman" pitchFamily="18" charset="0"/>
              </a:rPr>
              <a:t>I – Apresentar as alterações da versão inicial do Plano Municipal de Educação de Rio Claro (PME/RC);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r>
              <a:rPr lang="pt-BR" dirty="0" smtClean="0">
                <a:latin typeface="Times New Roman" pitchFamily="18" charset="0"/>
                <a:cs typeface="Times New Roman" pitchFamily="18" charset="0"/>
              </a:rPr>
              <a:t>II – Deliberar sobre a versão final do Plano Municipal de Educação (PME/RC) a ser encaminhado ao Prefeito Municipal de Rio Claro para o início da tramitação legislativa;</a:t>
            </a:r>
            <a:endParaRPr lang="pt-BR" dirty="0">
              <a:latin typeface="Times New Roman" pitchFamily="18" charset="0"/>
              <a:cs typeface="Times New Roman" pitchFamily="18" charset="0"/>
            </a:endParaRPr>
          </a:p>
        </p:txBody>
      </p:sp>
      <p:sp>
        <p:nvSpPr>
          <p:cNvPr id="4" name="Título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pt-BR" sz="2800" dirty="0" smtClean="0">
                <a:latin typeface="Times New Roman" pitchFamily="18" charset="0"/>
                <a:cs typeface="Times New Roman" pitchFamily="18" charset="0"/>
              </a:rPr>
              <a:t>Regimento do 1º Fórum Rio-clarense para a </a:t>
            </a:r>
            <a:br>
              <a:rPr lang="pt-BR" sz="2800" dirty="0" smtClean="0">
                <a:latin typeface="Times New Roman" pitchFamily="18" charset="0"/>
                <a:cs typeface="Times New Roman" pitchFamily="18" charset="0"/>
              </a:rPr>
            </a:br>
            <a:r>
              <a:rPr lang="pt-BR" sz="2800" dirty="0" smtClean="0">
                <a:latin typeface="Times New Roman" pitchFamily="18" charset="0"/>
                <a:cs typeface="Times New Roman" pitchFamily="18" charset="0"/>
              </a:rPr>
              <a:t>elaboração do Plano Municipal de Educação</a:t>
            </a:r>
            <a:endParaRPr lang="pt-BR" sz="2800" dirty="0">
              <a:latin typeface="Times New Roman" pitchFamily="18" charset="0"/>
              <a:cs typeface="Times New Roman" pitchFamily="18" charset="0"/>
            </a:endParaRPr>
          </a:p>
        </p:txBody>
      </p:sp>
    </p:spTree>
    <p:extLst>
      <p:ext uri="{BB962C8B-B14F-4D97-AF65-F5344CB8AC3E}">
        <p14:creationId xmlns:p14="http://schemas.microsoft.com/office/powerpoint/2010/main" val="2462959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a:bodyPr>
          <a:lstStyle/>
          <a:p>
            <a:pPr marL="0" indent="0" algn="just">
              <a:lnSpc>
                <a:spcPct val="150000"/>
              </a:lnSpc>
              <a:spcBef>
                <a:spcPts val="0"/>
              </a:spcBef>
              <a:buNone/>
            </a:pPr>
            <a:r>
              <a:rPr lang="pt-BR" dirty="0" smtClean="0">
                <a:latin typeface="Times New Roman" pitchFamily="18" charset="0"/>
                <a:cs typeface="Times New Roman" pitchFamily="18" charset="0"/>
              </a:rPr>
              <a:t>Art.3º. O 1º Fórum será organizado, coordenado e presidido pelo Conselho Municipal de Educação de Rio Claro (COMERC) e pela Comissão de Organização da Sistematização do Plano Municipal de Educação do Município de Rio Claro.</a:t>
            </a:r>
            <a:endParaRPr lang="pt-BR" dirty="0">
              <a:latin typeface="Times New Roman" pitchFamily="18" charset="0"/>
              <a:cs typeface="Times New Roman" pitchFamily="18" charset="0"/>
            </a:endParaRPr>
          </a:p>
        </p:txBody>
      </p:sp>
      <p:sp>
        <p:nvSpPr>
          <p:cNvPr id="4" name="Título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pt-BR" sz="2800" dirty="0" smtClean="0">
                <a:latin typeface="Times New Roman" pitchFamily="18" charset="0"/>
                <a:cs typeface="Times New Roman" pitchFamily="18" charset="0"/>
              </a:rPr>
              <a:t>Regimento do 1º Fórum Rio-clarense para a </a:t>
            </a:r>
            <a:br>
              <a:rPr lang="pt-BR" sz="2800" dirty="0" smtClean="0">
                <a:latin typeface="Times New Roman" pitchFamily="18" charset="0"/>
                <a:cs typeface="Times New Roman" pitchFamily="18" charset="0"/>
              </a:rPr>
            </a:br>
            <a:r>
              <a:rPr lang="pt-BR" sz="2800" dirty="0" smtClean="0">
                <a:latin typeface="Times New Roman" pitchFamily="18" charset="0"/>
                <a:cs typeface="Times New Roman" pitchFamily="18" charset="0"/>
              </a:rPr>
              <a:t>elaboração do Plano Municipal de Educação</a:t>
            </a:r>
            <a:endParaRPr lang="pt-BR" sz="2800" dirty="0">
              <a:latin typeface="Times New Roman" pitchFamily="18" charset="0"/>
              <a:cs typeface="Times New Roman" pitchFamily="18" charset="0"/>
            </a:endParaRPr>
          </a:p>
        </p:txBody>
      </p:sp>
    </p:spTree>
    <p:extLst>
      <p:ext uri="{BB962C8B-B14F-4D97-AF65-F5344CB8AC3E}">
        <p14:creationId xmlns:p14="http://schemas.microsoft.com/office/powerpoint/2010/main" val="3873723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pPr marL="0" indent="0" algn="just">
              <a:buNone/>
            </a:pPr>
            <a:endParaRPr lang="pt-BR" dirty="0" smtClean="0">
              <a:latin typeface="Times New Roman" pitchFamily="18" charset="0"/>
              <a:cs typeface="Times New Roman" pitchFamily="18" charset="0"/>
            </a:endParaRPr>
          </a:p>
          <a:p>
            <a:pPr marL="0" indent="0" algn="just">
              <a:buNone/>
            </a:pPr>
            <a:r>
              <a:rPr lang="pt-BR" dirty="0" smtClean="0">
                <a:latin typeface="Times New Roman" pitchFamily="18" charset="0"/>
                <a:cs typeface="Times New Roman" pitchFamily="18" charset="0"/>
              </a:rPr>
              <a:t>Art.4º. As deliberações do 1º Fórum serão aprovadas pela maioria simples dos presentes. </a:t>
            </a:r>
          </a:p>
          <a:p>
            <a:pPr algn="just"/>
            <a:endParaRPr lang="pt-BR" dirty="0" smtClean="0">
              <a:latin typeface="Times New Roman" pitchFamily="18" charset="0"/>
              <a:cs typeface="Times New Roman" pitchFamily="18" charset="0"/>
            </a:endParaRPr>
          </a:p>
          <a:p>
            <a:pPr marL="0" indent="0" algn="just">
              <a:buNone/>
            </a:pPr>
            <a:r>
              <a:rPr lang="pt-BR" dirty="0" smtClean="0">
                <a:latin typeface="Times New Roman" pitchFamily="18" charset="0"/>
                <a:cs typeface="Times New Roman" pitchFamily="18" charset="0"/>
              </a:rPr>
              <a:t>Art.5º. Poderá participar do 1º Fórum, com direito a voz e voto, qualquer pessoa residente no município de Rio Claro. </a:t>
            </a:r>
            <a:endParaRPr lang="pt-BR" dirty="0">
              <a:latin typeface="Times New Roman" pitchFamily="18" charset="0"/>
              <a:cs typeface="Times New Roman" pitchFamily="18" charset="0"/>
            </a:endParaRPr>
          </a:p>
        </p:txBody>
      </p:sp>
      <p:sp>
        <p:nvSpPr>
          <p:cNvPr id="4" name="Título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pt-BR" sz="2800" dirty="0" smtClean="0">
                <a:latin typeface="Times New Roman" pitchFamily="18" charset="0"/>
                <a:cs typeface="Times New Roman" pitchFamily="18" charset="0"/>
              </a:rPr>
              <a:t>Regimento do 1º Fórum Rio-clarense para a </a:t>
            </a:r>
            <a:br>
              <a:rPr lang="pt-BR" sz="2800" dirty="0" smtClean="0">
                <a:latin typeface="Times New Roman" pitchFamily="18" charset="0"/>
                <a:cs typeface="Times New Roman" pitchFamily="18" charset="0"/>
              </a:rPr>
            </a:br>
            <a:r>
              <a:rPr lang="pt-BR" sz="2800" dirty="0" smtClean="0">
                <a:latin typeface="Times New Roman" pitchFamily="18" charset="0"/>
                <a:cs typeface="Times New Roman" pitchFamily="18" charset="0"/>
              </a:rPr>
              <a:t>elaboração do Plano Municipal de Educação</a:t>
            </a:r>
            <a:endParaRPr lang="pt-BR" sz="2800" dirty="0">
              <a:latin typeface="Times New Roman" pitchFamily="18" charset="0"/>
              <a:cs typeface="Times New Roman" pitchFamily="18" charset="0"/>
            </a:endParaRPr>
          </a:p>
        </p:txBody>
      </p:sp>
    </p:spTree>
    <p:extLst>
      <p:ext uri="{BB962C8B-B14F-4D97-AF65-F5344CB8AC3E}">
        <p14:creationId xmlns:p14="http://schemas.microsoft.com/office/powerpoint/2010/main" val="25128641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pPr marL="0" indent="0" algn="just">
              <a:lnSpc>
                <a:spcPct val="150000"/>
              </a:lnSpc>
              <a:spcBef>
                <a:spcPts val="0"/>
              </a:spcBef>
              <a:buNone/>
            </a:pPr>
            <a:r>
              <a:rPr lang="pt-BR" dirty="0" smtClean="0">
                <a:latin typeface="Times New Roman" pitchFamily="18" charset="0"/>
                <a:cs typeface="Times New Roman" pitchFamily="18" charset="0"/>
              </a:rPr>
              <a:t>Art.6º. O 1º Fórum terá a seguinte organização: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r>
              <a:rPr lang="pt-BR" dirty="0" smtClean="0">
                <a:latin typeface="Times New Roman" pitchFamily="18" charset="0"/>
                <a:cs typeface="Times New Roman" pitchFamily="18" charset="0"/>
              </a:rPr>
              <a:t>I – Credenciamento dos participantes; </a:t>
            </a:r>
          </a:p>
          <a:p>
            <a:pPr marL="0" indent="0" algn="just">
              <a:lnSpc>
                <a:spcPct val="150000"/>
              </a:lnSpc>
              <a:spcBef>
                <a:spcPts val="0"/>
              </a:spcBef>
              <a:buNone/>
            </a:pPr>
            <a:r>
              <a:rPr lang="pt-BR" dirty="0" smtClean="0">
                <a:latin typeface="Times New Roman" pitchFamily="18" charset="0"/>
                <a:cs typeface="Times New Roman" pitchFamily="18" charset="0"/>
              </a:rPr>
              <a:t>II – Solenidade de Abertura; </a:t>
            </a:r>
          </a:p>
          <a:p>
            <a:pPr marL="0" indent="0" algn="just">
              <a:lnSpc>
                <a:spcPct val="150000"/>
              </a:lnSpc>
              <a:spcBef>
                <a:spcPts val="0"/>
              </a:spcBef>
              <a:buNone/>
            </a:pPr>
            <a:r>
              <a:rPr lang="pt-BR" dirty="0" smtClean="0">
                <a:latin typeface="Times New Roman" pitchFamily="18" charset="0"/>
                <a:cs typeface="Times New Roman" pitchFamily="18" charset="0"/>
              </a:rPr>
              <a:t>III – Plenária Final</a:t>
            </a:r>
            <a:endParaRPr lang="pt-BR" dirty="0">
              <a:latin typeface="Times New Roman" pitchFamily="18" charset="0"/>
              <a:cs typeface="Times New Roman" pitchFamily="18" charset="0"/>
            </a:endParaRPr>
          </a:p>
        </p:txBody>
      </p:sp>
      <p:sp>
        <p:nvSpPr>
          <p:cNvPr id="4" name="Título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pt-BR" sz="2800" dirty="0" smtClean="0">
                <a:latin typeface="Times New Roman" pitchFamily="18" charset="0"/>
                <a:cs typeface="Times New Roman" pitchFamily="18" charset="0"/>
              </a:rPr>
              <a:t>Regimento do 1º Fórum Rio-clarense para a </a:t>
            </a:r>
            <a:br>
              <a:rPr lang="pt-BR" sz="2800" dirty="0" smtClean="0">
                <a:latin typeface="Times New Roman" pitchFamily="18" charset="0"/>
                <a:cs typeface="Times New Roman" pitchFamily="18" charset="0"/>
              </a:rPr>
            </a:br>
            <a:r>
              <a:rPr lang="pt-BR" sz="2800" dirty="0" smtClean="0">
                <a:latin typeface="Times New Roman" pitchFamily="18" charset="0"/>
                <a:cs typeface="Times New Roman" pitchFamily="18" charset="0"/>
              </a:rPr>
              <a:t>elaboração do Plano Municipal de Educação</a:t>
            </a:r>
            <a:endParaRPr lang="pt-BR" sz="2800" dirty="0">
              <a:latin typeface="Times New Roman" pitchFamily="18" charset="0"/>
              <a:cs typeface="Times New Roman" pitchFamily="18" charset="0"/>
            </a:endParaRPr>
          </a:p>
        </p:txBody>
      </p:sp>
    </p:spTree>
    <p:extLst>
      <p:ext uri="{BB962C8B-B14F-4D97-AF65-F5344CB8AC3E}">
        <p14:creationId xmlns:p14="http://schemas.microsoft.com/office/powerpoint/2010/main" val="38168528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fontScale="85000" lnSpcReduction="20000"/>
          </a:bodyPr>
          <a:lstStyle/>
          <a:p>
            <a:pPr marL="0" indent="0" algn="just">
              <a:lnSpc>
                <a:spcPct val="170000"/>
              </a:lnSpc>
              <a:spcBef>
                <a:spcPts val="0"/>
              </a:spcBef>
              <a:buNone/>
            </a:pPr>
            <a:r>
              <a:rPr lang="pt-BR" dirty="0" smtClean="0">
                <a:latin typeface="Times New Roman" pitchFamily="18" charset="0"/>
                <a:cs typeface="Times New Roman" pitchFamily="18" charset="0"/>
              </a:rPr>
              <a:t>Art.7º. Na Plenária Final membros do Conselho Municipal de Educação de Rio Claro (COMERC) e da Comissão de Organização da Sistematização do Plano Municipal de Educação do Município de Rio Claro apresentarão as propostas de alteração ao Anteprojeto de Lei do Plano Municipal de Educação de Rio Claro (PME/RC)</a:t>
            </a:r>
            <a:endParaRPr lang="pt-BR" dirty="0">
              <a:latin typeface="Times New Roman" pitchFamily="18" charset="0"/>
              <a:cs typeface="Times New Roman" pitchFamily="18" charset="0"/>
            </a:endParaRPr>
          </a:p>
        </p:txBody>
      </p:sp>
      <p:sp>
        <p:nvSpPr>
          <p:cNvPr id="4" name="Título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pt-BR" sz="2800" dirty="0" smtClean="0">
                <a:latin typeface="Times New Roman" pitchFamily="18" charset="0"/>
                <a:cs typeface="Times New Roman" pitchFamily="18" charset="0"/>
              </a:rPr>
              <a:t>Regimento do 1º Fórum Rio-clarense para a </a:t>
            </a:r>
            <a:br>
              <a:rPr lang="pt-BR" sz="2800" dirty="0" smtClean="0">
                <a:latin typeface="Times New Roman" pitchFamily="18" charset="0"/>
                <a:cs typeface="Times New Roman" pitchFamily="18" charset="0"/>
              </a:rPr>
            </a:br>
            <a:r>
              <a:rPr lang="pt-BR" sz="2800" dirty="0" smtClean="0">
                <a:latin typeface="Times New Roman" pitchFamily="18" charset="0"/>
                <a:cs typeface="Times New Roman" pitchFamily="18" charset="0"/>
              </a:rPr>
              <a:t>elaboração do Plano Municipal de Educação</a:t>
            </a:r>
            <a:endParaRPr lang="pt-BR" sz="2800" dirty="0">
              <a:latin typeface="Times New Roman" pitchFamily="18" charset="0"/>
              <a:cs typeface="Times New Roman" pitchFamily="18" charset="0"/>
            </a:endParaRPr>
          </a:p>
        </p:txBody>
      </p:sp>
    </p:spTree>
    <p:extLst>
      <p:ext uri="{BB962C8B-B14F-4D97-AF65-F5344CB8AC3E}">
        <p14:creationId xmlns:p14="http://schemas.microsoft.com/office/powerpoint/2010/main" val="41048866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600200"/>
            <a:ext cx="8784976" cy="4997152"/>
          </a:xfrm>
        </p:spPr>
        <p:txBody>
          <a:bodyPr>
            <a:normAutofit fontScale="70000" lnSpcReduction="20000"/>
          </a:bodyPr>
          <a:lstStyle/>
          <a:p>
            <a:pPr marL="0" indent="0" algn="just">
              <a:lnSpc>
                <a:spcPct val="150000"/>
              </a:lnSpc>
              <a:spcBef>
                <a:spcPts val="0"/>
              </a:spcBef>
              <a:buNone/>
            </a:pPr>
            <a:r>
              <a:rPr lang="pt-BR" dirty="0" smtClean="0">
                <a:latin typeface="Times New Roman" pitchFamily="18" charset="0"/>
                <a:cs typeface="Times New Roman" pitchFamily="18" charset="0"/>
              </a:rPr>
              <a:t>§ 1º Cada alteração será votada pela Plenária imediatamente após sua leitura.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r>
              <a:rPr lang="pt-BR" dirty="0" smtClean="0">
                <a:latin typeface="Times New Roman" pitchFamily="18" charset="0"/>
                <a:cs typeface="Times New Roman" pitchFamily="18" charset="0"/>
              </a:rPr>
              <a:t>§ 2º Durante a leitura de cada alteração os participantes poderão fazer destaques;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r>
              <a:rPr lang="pt-BR" dirty="0" smtClean="0">
                <a:latin typeface="Times New Roman" pitchFamily="18" charset="0"/>
                <a:cs typeface="Times New Roman" pitchFamily="18" charset="0"/>
              </a:rPr>
              <a:t>§ 3ºAs argumentações de destaque, a favor e contra, terão o tempo máximo de 1 minuto cada;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r>
              <a:rPr lang="pt-BR" dirty="0" smtClean="0">
                <a:latin typeface="Times New Roman" pitchFamily="18" charset="0"/>
                <a:cs typeface="Times New Roman" pitchFamily="18" charset="0"/>
              </a:rPr>
              <a:t>§ 4º Após os destaques será feita a votação.</a:t>
            </a:r>
          </a:p>
          <a:p>
            <a:pPr algn="just">
              <a:lnSpc>
                <a:spcPct val="150000"/>
              </a:lnSpc>
              <a:spcBef>
                <a:spcPts val="0"/>
              </a:spcBef>
            </a:pPr>
            <a:endParaRPr lang="pt-BR" dirty="0">
              <a:latin typeface="Times New Roman" pitchFamily="18" charset="0"/>
              <a:cs typeface="Times New Roman" pitchFamily="18" charset="0"/>
            </a:endParaRPr>
          </a:p>
        </p:txBody>
      </p:sp>
      <p:sp>
        <p:nvSpPr>
          <p:cNvPr id="4" name="Título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pt-BR" sz="2800" dirty="0" smtClean="0">
                <a:latin typeface="Times New Roman" pitchFamily="18" charset="0"/>
                <a:cs typeface="Times New Roman" pitchFamily="18" charset="0"/>
              </a:rPr>
              <a:t>Regimento do 1º Fórum Rio-clarense para a </a:t>
            </a:r>
            <a:br>
              <a:rPr lang="pt-BR" sz="2800" dirty="0" smtClean="0">
                <a:latin typeface="Times New Roman" pitchFamily="18" charset="0"/>
                <a:cs typeface="Times New Roman" pitchFamily="18" charset="0"/>
              </a:rPr>
            </a:br>
            <a:r>
              <a:rPr lang="pt-BR" sz="2800" dirty="0" smtClean="0">
                <a:latin typeface="Times New Roman" pitchFamily="18" charset="0"/>
                <a:cs typeface="Times New Roman" pitchFamily="18" charset="0"/>
              </a:rPr>
              <a:t>elaboração do Plano Municipal de Educação</a:t>
            </a:r>
            <a:endParaRPr lang="pt-BR" sz="2800" dirty="0">
              <a:latin typeface="Times New Roman" pitchFamily="18" charset="0"/>
              <a:cs typeface="Times New Roman" pitchFamily="18" charset="0"/>
            </a:endParaRPr>
          </a:p>
        </p:txBody>
      </p:sp>
    </p:spTree>
    <p:extLst>
      <p:ext uri="{BB962C8B-B14F-4D97-AF65-F5344CB8AC3E}">
        <p14:creationId xmlns:p14="http://schemas.microsoft.com/office/powerpoint/2010/main" val="6772353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600200"/>
            <a:ext cx="8640960" cy="4853136"/>
          </a:xfrm>
        </p:spPr>
        <p:txBody>
          <a:bodyPr>
            <a:normAutofit fontScale="92500" lnSpcReduction="20000"/>
          </a:bodyPr>
          <a:lstStyle/>
          <a:p>
            <a:pPr marL="0" indent="0" algn="just">
              <a:lnSpc>
                <a:spcPct val="160000"/>
              </a:lnSpc>
              <a:spcBef>
                <a:spcPts val="0"/>
              </a:spcBef>
              <a:buNone/>
            </a:pPr>
            <a:r>
              <a:rPr lang="pt-BR" dirty="0" smtClean="0">
                <a:latin typeface="Times New Roman" pitchFamily="18" charset="0"/>
                <a:cs typeface="Times New Roman" pitchFamily="18" charset="0"/>
              </a:rPr>
              <a:t>Art.8º. Após o encerramento do 1º Fórum a Comissão de Organização da Sistematização do Plano Municipal de Educação do Município de Rio Claro e o Conselho Municipal de Educação de Rio Claro (COMERC) ficarão responsáveis pela organização final do texto do Plano Municipal de Educação de Rio Claro (PME/RC) e pela entrega ao Prefeito Municipal de Rio Claro. </a:t>
            </a:r>
          </a:p>
          <a:p>
            <a:pPr algn="just">
              <a:lnSpc>
                <a:spcPct val="160000"/>
              </a:lnSpc>
              <a:spcBef>
                <a:spcPts val="0"/>
              </a:spcBef>
            </a:pPr>
            <a:endParaRPr lang="pt-BR" dirty="0">
              <a:latin typeface="Times New Roman" pitchFamily="18" charset="0"/>
              <a:cs typeface="Times New Roman" pitchFamily="18" charset="0"/>
            </a:endParaRPr>
          </a:p>
        </p:txBody>
      </p:sp>
      <p:sp>
        <p:nvSpPr>
          <p:cNvPr id="4" name="Título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pt-BR" sz="2800" dirty="0" smtClean="0">
                <a:latin typeface="Times New Roman" pitchFamily="18" charset="0"/>
                <a:cs typeface="Times New Roman" pitchFamily="18" charset="0"/>
              </a:rPr>
              <a:t>Regimento do 1º Fórum Rio-clarense para a </a:t>
            </a:r>
            <a:br>
              <a:rPr lang="pt-BR" sz="2800" dirty="0" smtClean="0">
                <a:latin typeface="Times New Roman" pitchFamily="18" charset="0"/>
                <a:cs typeface="Times New Roman" pitchFamily="18" charset="0"/>
              </a:rPr>
            </a:br>
            <a:r>
              <a:rPr lang="pt-BR" sz="2800" dirty="0" smtClean="0">
                <a:latin typeface="Times New Roman" pitchFamily="18" charset="0"/>
                <a:cs typeface="Times New Roman" pitchFamily="18" charset="0"/>
              </a:rPr>
              <a:t>elaboração do Plano Municipal de Educação</a:t>
            </a:r>
            <a:endParaRPr lang="pt-BR" sz="2800" dirty="0">
              <a:latin typeface="Times New Roman" pitchFamily="18" charset="0"/>
              <a:cs typeface="Times New Roman" pitchFamily="18" charset="0"/>
            </a:endParaRPr>
          </a:p>
        </p:txBody>
      </p:sp>
    </p:spTree>
    <p:extLst>
      <p:ext uri="{BB962C8B-B14F-4D97-AF65-F5344CB8AC3E}">
        <p14:creationId xmlns:p14="http://schemas.microsoft.com/office/powerpoint/2010/main" val="41286401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408712"/>
          </a:xfrm>
        </p:spPr>
        <p:txBody>
          <a:bodyPr>
            <a:normAutofit fontScale="92500" lnSpcReduction="20000"/>
          </a:bodyPr>
          <a:lstStyle/>
          <a:p>
            <a:pPr marL="0" indent="0" algn="just">
              <a:lnSpc>
                <a:spcPct val="150000"/>
              </a:lnSpc>
              <a:spcBef>
                <a:spcPts val="0"/>
              </a:spcBef>
              <a:buNone/>
            </a:pPr>
            <a:r>
              <a:rPr lang="pt-BR" dirty="0">
                <a:latin typeface="Times New Roman" pitchFamily="18" charset="0"/>
                <a:cs typeface="Times New Roman" pitchFamily="18" charset="0"/>
              </a:rPr>
              <a:t>Art. 1º Fica aprovado o Plano Municipal de </a:t>
            </a:r>
            <a:r>
              <a:rPr lang="pt-BR" dirty="0" smtClean="0">
                <a:latin typeface="Times New Roman" pitchFamily="18" charset="0"/>
                <a:cs typeface="Times New Roman" pitchFamily="18" charset="0"/>
              </a:rPr>
              <a:t>Educação </a:t>
            </a:r>
            <a:r>
              <a:rPr lang="pt-BR" dirty="0">
                <a:latin typeface="Times New Roman" pitchFamily="18" charset="0"/>
                <a:cs typeface="Times New Roman" pitchFamily="18" charset="0"/>
              </a:rPr>
              <a:t>com vigência de </a:t>
            </a:r>
            <a:r>
              <a:rPr lang="pt-BR" dirty="0" smtClean="0">
                <a:latin typeface="Times New Roman" pitchFamily="18" charset="0"/>
                <a:cs typeface="Times New Roman" pitchFamily="18" charset="0"/>
              </a:rPr>
              <a:t>10 (dez) </a:t>
            </a:r>
            <a:r>
              <a:rPr lang="pt-BR" dirty="0">
                <a:latin typeface="Times New Roman" pitchFamily="18" charset="0"/>
                <a:cs typeface="Times New Roman" pitchFamily="18" charset="0"/>
              </a:rPr>
              <a:t>anos, </a:t>
            </a:r>
            <a:r>
              <a:rPr lang="pt-BR" dirty="0" smtClean="0">
                <a:latin typeface="Times New Roman" pitchFamily="18" charset="0"/>
                <a:cs typeface="Times New Roman" pitchFamily="18" charset="0"/>
              </a:rPr>
              <a:t>a </a:t>
            </a:r>
            <a:r>
              <a:rPr lang="pt-BR" dirty="0">
                <a:latin typeface="Times New Roman" pitchFamily="18" charset="0"/>
                <a:cs typeface="Times New Roman" pitchFamily="18" charset="0"/>
              </a:rPr>
              <a:t>contar da aprovação desta Lei, na forma do Anexo, com vistas ao cumprimento do </a:t>
            </a:r>
            <a:r>
              <a:rPr lang="pt-BR" dirty="0" smtClean="0">
                <a:latin typeface="Times New Roman" pitchFamily="18" charset="0"/>
                <a:cs typeface="Times New Roman" pitchFamily="18" charset="0"/>
              </a:rPr>
              <a:t>disposto </a:t>
            </a:r>
            <a:r>
              <a:rPr lang="pt-BR" dirty="0">
                <a:latin typeface="Times New Roman" pitchFamily="18" charset="0"/>
                <a:cs typeface="Times New Roman" pitchFamily="18" charset="0"/>
              </a:rPr>
              <a:t>no </a:t>
            </a:r>
            <a:r>
              <a:rPr lang="pt-BR" dirty="0" smtClean="0">
                <a:latin typeface="Times New Roman" pitchFamily="18" charset="0"/>
                <a:cs typeface="Times New Roman" pitchFamily="18" charset="0"/>
              </a:rPr>
              <a:t>artigo 214 </a:t>
            </a:r>
            <a:r>
              <a:rPr lang="pt-BR" dirty="0">
                <a:latin typeface="Times New Roman" pitchFamily="18" charset="0"/>
                <a:cs typeface="Times New Roman" pitchFamily="18" charset="0"/>
              </a:rPr>
              <a:t>da </a:t>
            </a:r>
            <a:r>
              <a:rPr lang="pt-BR" dirty="0" smtClean="0">
                <a:latin typeface="Times New Roman" pitchFamily="18" charset="0"/>
                <a:cs typeface="Times New Roman" pitchFamily="18" charset="0"/>
              </a:rPr>
              <a:t>Constituição </a:t>
            </a:r>
            <a:r>
              <a:rPr lang="pt-BR" dirty="0" smtClean="0">
                <a:solidFill>
                  <a:srgbClr val="FF0000"/>
                </a:solidFill>
                <a:latin typeface="Times New Roman" pitchFamily="18" charset="0"/>
                <a:cs typeface="Times New Roman" pitchFamily="18" charset="0"/>
              </a:rPr>
              <a:t>Federal</a:t>
            </a:r>
            <a:r>
              <a:rPr lang="pt-BR" dirty="0" smtClean="0">
                <a:latin typeface="Times New Roman" pitchFamily="18" charset="0"/>
                <a:cs typeface="Times New Roman" pitchFamily="18" charset="0"/>
              </a:rPr>
              <a:t>, </a:t>
            </a:r>
            <a:r>
              <a:rPr lang="pt-BR" dirty="0">
                <a:latin typeface="Times New Roman" pitchFamily="18" charset="0"/>
                <a:cs typeface="Times New Roman" pitchFamily="18" charset="0"/>
              </a:rPr>
              <a:t>n</a:t>
            </a:r>
            <a:r>
              <a:rPr lang="pt-BR" dirty="0" smtClean="0">
                <a:latin typeface="Times New Roman" pitchFamily="18" charset="0"/>
                <a:cs typeface="Times New Roman" pitchFamily="18" charset="0"/>
              </a:rPr>
              <a:t>o artigo 255 </a:t>
            </a:r>
            <a:r>
              <a:rPr lang="pt-BR" dirty="0">
                <a:latin typeface="Times New Roman" pitchFamily="18" charset="0"/>
                <a:cs typeface="Times New Roman" pitchFamily="18" charset="0"/>
              </a:rPr>
              <a:t>da Lei Orgânica do Município de Rio </a:t>
            </a:r>
            <a:r>
              <a:rPr lang="pt-BR" dirty="0" smtClean="0">
                <a:latin typeface="Times New Roman" pitchFamily="18" charset="0"/>
                <a:cs typeface="Times New Roman" pitchFamily="18" charset="0"/>
              </a:rPr>
              <a:t>Claro </a:t>
            </a:r>
            <a:r>
              <a:rPr lang="pt-BR" dirty="0">
                <a:latin typeface="Times New Roman" pitchFamily="18" charset="0"/>
                <a:cs typeface="Times New Roman" pitchFamily="18" charset="0"/>
              </a:rPr>
              <a:t>e </a:t>
            </a:r>
            <a:r>
              <a:rPr lang="pt-BR" dirty="0" smtClean="0">
                <a:solidFill>
                  <a:srgbClr val="FF0000"/>
                </a:solidFill>
                <a:latin typeface="Times New Roman" pitchFamily="18" charset="0"/>
                <a:cs typeface="Times New Roman" pitchFamily="18" charset="0"/>
              </a:rPr>
              <a:t>no artigo 8º da Lei 13.005, de 25 de junho de 2014</a:t>
            </a:r>
            <a:r>
              <a:rPr lang="pt-BR" dirty="0" smtClean="0">
                <a:latin typeface="Times New Roman" pitchFamily="18" charset="0"/>
                <a:cs typeface="Times New Roman" pitchFamily="18" charset="0"/>
              </a:rPr>
              <a:t>, </a:t>
            </a:r>
            <a:r>
              <a:rPr lang="pt-BR" dirty="0">
                <a:latin typeface="Times New Roman" pitchFamily="18" charset="0"/>
                <a:cs typeface="Times New Roman" pitchFamily="18" charset="0"/>
              </a:rPr>
              <a:t>que aprova o Plano Nacional </a:t>
            </a:r>
            <a:r>
              <a:rPr lang="pt-BR" dirty="0" smtClean="0">
                <a:latin typeface="Times New Roman" pitchFamily="18" charset="0"/>
                <a:cs typeface="Times New Roman" pitchFamily="18" charset="0"/>
              </a:rPr>
              <a:t>Educação. </a:t>
            </a:r>
            <a:endParaRPr lang="pt-BR" dirty="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a:p>
            <a:pPr marL="0" indent="0" algn="just">
              <a:lnSpc>
                <a:spcPct val="150000"/>
              </a:lnSpc>
              <a:spcBef>
                <a:spcPts val="0"/>
              </a:spcBef>
              <a:buNone/>
            </a:pPr>
            <a:r>
              <a:rPr lang="pt-BR" dirty="0" smtClean="0">
                <a:latin typeface="Times New Roman" pitchFamily="18" charset="0"/>
                <a:cs typeface="Times New Roman" pitchFamily="18" charset="0"/>
              </a:rPr>
              <a:t> </a:t>
            </a: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9807177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712968" cy="6408712"/>
          </a:xfrm>
        </p:spPr>
        <p:txBody>
          <a:bodyPr>
            <a:normAutofit fontScale="70000" lnSpcReduction="20000"/>
          </a:bodyPr>
          <a:lstStyle/>
          <a:p>
            <a:pPr marL="0" indent="0" algn="just">
              <a:lnSpc>
                <a:spcPct val="170000"/>
              </a:lnSpc>
              <a:spcBef>
                <a:spcPts val="0"/>
              </a:spcBef>
              <a:buNone/>
            </a:pPr>
            <a:r>
              <a:rPr lang="pt-BR" dirty="0">
                <a:latin typeface="Times New Roman" pitchFamily="18" charset="0"/>
                <a:cs typeface="Times New Roman" pitchFamily="18" charset="0"/>
              </a:rPr>
              <a:t>Art. 2º. São diretrizes do PME: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19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 - erradicação do analfabetismo;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19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II - universalização do atendimento escolar;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17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III - superação das desigualdades educacionais, </a:t>
            </a:r>
            <a:r>
              <a:rPr lang="pt-BR" dirty="0">
                <a:solidFill>
                  <a:srgbClr val="FF0000"/>
                </a:solidFill>
                <a:latin typeface="Times New Roman" pitchFamily="18" charset="0"/>
                <a:cs typeface="Times New Roman" pitchFamily="18" charset="0"/>
              </a:rPr>
              <a:t>com ênfase na promoção da igualdade racial, regional, de gênero e de orientação sexual</a:t>
            </a:r>
            <a:r>
              <a:rPr lang="pt-BR" dirty="0" smtClean="0">
                <a:solidFill>
                  <a:srgbClr val="FF0000"/>
                </a:solidFill>
                <a:latin typeface="Times New Roman" pitchFamily="18" charset="0"/>
                <a:cs typeface="Times New Roman" pitchFamily="18" charset="0"/>
              </a:rPr>
              <a:t>; </a:t>
            </a:r>
          </a:p>
          <a:p>
            <a:pPr marL="0" indent="0" algn="just">
              <a:lnSpc>
                <a:spcPct val="170000"/>
              </a:lnSpc>
              <a:spcBef>
                <a:spcPts val="0"/>
              </a:spcBef>
              <a:buNone/>
            </a:pPr>
            <a:endParaRPr lang="pt-BR" sz="1700" dirty="0">
              <a:solidFill>
                <a:srgbClr val="FF0000"/>
              </a:solidFill>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IV - melhoria da qualidade da </a:t>
            </a:r>
            <a:r>
              <a:rPr lang="pt-BR" dirty="0" smtClean="0">
                <a:latin typeface="Times New Roman" pitchFamily="18" charset="0"/>
                <a:cs typeface="Times New Roman" pitchFamily="18" charset="0"/>
              </a:rPr>
              <a:t>educação; </a:t>
            </a:r>
          </a:p>
          <a:p>
            <a:pPr marL="0" indent="0" algn="just">
              <a:lnSpc>
                <a:spcPct val="170000"/>
              </a:lnSpc>
              <a:spcBef>
                <a:spcPts val="0"/>
              </a:spcBef>
              <a:buNone/>
            </a:pPr>
            <a:endParaRPr lang="pt-BR" sz="1700" dirty="0" smtClean="0">
              <a:latin typeface="Times New Roman" pitchFamily="18" charset="0"/>
              <a:cs typeface="Times New Roman" pitchFamily="18" charset="0"/>
            </a:endParaRPr>
          </a:p>
          <a:p>
            <a:pPr marL="0" indent="0" algn="just">
              <a:lnSpc>
                <a:spcPct val="170000"/>
              </a:lnSpc>
              <a:spcBef>
                <a:spcPts val="0"/>
              </a:spcBef>
              <a:buNone/>
            </a:pPr>
            <a:r>
              <a:rPr lang="pt-BR" dirty="0" smtClean="0">
                <a:latin typeface="Times New Roman" pitchFamily="18" charset="0"/>
                <a:cs typeface="Times New Roman" pitchFamily="18" charset="0"/>
              </a:rPr>
              <a:t>V </a:t>
            </a:r>
            <a:r>
              <a:rPr lang="pt-BR" dirty="0">
                <a:latin typeface="Times New Roman" pitchFamily="18" charset="0"/>
                <a:cs typeface="Times New Roman" pitchFamily="18" charset="0"/>
              </a:rPr>
              <a:t>- formação para o trabalho e para a </a:t>
            </a:r>
            <a:r>
              <a:rPr lang="pt-BR" dirty="0" smtClean="0">
                <a:latin typeface="Times New Roman" pitchFamily="18" charset="0"/>
                <a:cs typeface="Times New Roman" pitchFamily="18" charset="0"/>
              </a:rPr>
              <a:t>cidadania </a:t>
            </a:r>
            <a:r>
              <a:rPr lang="pt-BR" dirty="0" smtClean="0">
                <a:solidFill>
                  <a:srgbClr val="FF0000"/>
                </a:solidFill>
                <a:latin typeface="Times New Roman" pitchFamily="18" charset="0"/>
                <a:cs typeface="Times New Roman" pitchFamily="18" charset="0"/>
              </a:rPr>
              <a:t>com ênfase nos valores morais e éticos em que se fundamenta a sociedade;  </a:t>
            </a:r>
            <a:endParaRPr lang="pt-BR" dirty="0">
              <a:solidFill>
                <a:srgbClr val="FF0000"/>
              </a:solidFill>
              <a:latin typeface="Times New Roman" pitchFamily="18" charset="0"/>
              <a:cs typeface="Times New Roman" pitchFamily="18" charset="0"/>
            </a:endParaRP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4071246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712968" cy="6408712"/>
          </a:xfrm>
        </p:spPr>
        <p:txBody>
          <a:bodyPr>
            <a:normAutofit fontScale="70000" lnSpcReduction="20000"/>
          </a:bodyPr>
          <a:lstStyle/>
          <a:p>
            <a:pPr marL="0" indent="0" algn="just">
              <a:lnSpc>
                <a:spcPct val="170000"/>
              </a:lnSpc>
              <a:spcBef>
                <a:spcPts val="0"/>
              </a:spcBef>
              <a:buNone/>
            </a:pPr>
            <a:r>
              <a:rPr lang="pt-BR" dirty="0" smtClean="0">
                <a:latin typeface="Times New Roman" pitchFamily="18" charset="0"/>
                <a:cs typeface="Times New Roman" pitchFamily="18" charset="0"/>
              </a:rPr>
              <a:t>VI </a:t>
            </a:r>
            <a:r>
              <a:rPr lang="pt-BR" dirty="0">
                <a:latin typeface="Times New Roman" pitchFamily="18" charset="0"/>
                <a:cs typeface="Times New Roman" pitchFamily="18" charset="0"/>
              </a:rPr>
              <a:t>- promoção do princípio da gestão democrática da educação;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VII - promoção humanística, científica, cultural e tecnológica do país.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VIII - estabelecimento de meta de aplicação de recursos públicos em educação, que </a:t>
            </a:r>
            <a:r>
              <a:rPr lang="pt-BR" dirty="0" smtClean="0">
                <a:latin typeface="Times New Roman" pitchFamily="18" charset="0"/>
                <a:cs typeface="Times New Roman" pitchFamily="18" charset="0"/>
              </a:rPr>
              <a:t>assegure </a:t>
            </a:r>
            <a:r>
              <a:rPr lang="pt-BR" dirty="0">
                <a:latin typeface="Times New Roman" pitchFamily="18" charset="0"/>
                <a:cs typeface="Times New Roman" pitchFamily="18" charset="0"/>
              </a:rPr>
              <a:t>atendimento às necessidades de expansão, com padrão de qualidade e </a:t>
            </a:r>
            <a:r>
              <a:rPr lang="pt-BR" dirty="0" smtClean="0">
                <a:latin typeface="Times New Roman" pitchFamily="18" charset="0"/>
                <a:cs typeface="Times New Roman" pitchFamily="18" charset="0"/>
              </a:rPr>
              <a:t>equidade</a:t>
            </a:r>
            <a:r>
              <a:rPr lang="pt-BR" dirty="0">
                <a:latin typeface="Times New Roman" pitchFamily="18" charset="0"/>
                <a:cs typeface="Times New Roman" pitchFamily="18" charset="0"/>
              </a:rPr>
              <a:t>;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IX - valorização dos profissionais da educação;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X - promoção dos princípios do respeito aos direitos humanos, à diversidade, e à </a:t>
            </a:r>
            <a:r>
              <a:rPr lang="pt-BR" dirty="0" smtClean="0">
                <a:latin typeface="Times New Roman" pitchFamily="18" charset="0"/>
                <a:cs typeface="Times New Roman" pitchFamily="18" charset="0"/>
              </a:rPr>
              <a:t>sustentabilidade </a:t>
            </a:r>
            <a:r>
              <a:rPr lang="pt-BR" dirty="0">
                <a:latin typeface="Times New Roman" pitchFamily="18" charset="0"/>
                <a:cs typeface="Times New Roman" pitchFamily="18" charset="0"/>
              </a:rPr>
              <a:t>socioambiental. </a:t>
            </a: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8634591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712968" cy="5865515"/>
          </a:xfrm>
        </p:spPr>
        <p:txBody>
          <a:bodyPr>
            <a:normAutofit/>
          </a:bodyPr>
          <a:lstStyle/>
          <a:p>
            <a:pPr marL="0" indent="0" algn="just">
              <a:lnSpc>
                <a:spcPct val="150000"/>
              </a:lnSpc>
              <a:spcBef>
                <a:spcPts val="0"/>
              </a:spcBef>
              <a:buNone/>
            </a:pPr>
            <a:r>
              <a:rPr lang="pt-BR" dirty="0">
                <a:latin typeface="Times New Roman" pitchFamily="18" charset="0"/>
                <a:cs typeface="Times New Roman" pitchFamily="18" charset="0"/>
              </a:rPr>
              <a:t>Art. 3º. As metas previstas no Anexo desta Lei deverão ser cumpridas no prazo de </a:t>
            </a:r>
            <a:r>
              <a:rPr lang="pt-BR" dirty="0" smtClean="0">
                <a:latin typeface="Times New Roman" pitchFamily="18" charset="0"/>
                <a:cs typeface="Times New Roman" pitchFamily="18" charset="0"/>
              </a:rPr>
              <a:t>vigência </a:t>
            </a:r>
            <a:r>
              <a:rPr lang="pt-BR" dirty="0">
                <a:latin typeface="Times New Roman" pitchFamily="18" charset="0"/>
                <a:cs typeface="Times New Roman" pitchFamily="18" charset="0"/>
              </a:rPr>
              <a:t>deste PME, desde que não haja prazo inferior definido para metas e estratégias </a:t>
            </a:r>
            <a:r>
              <a:rPr lang="pt-BR" dirty="0" smtClean="0">
                <a:latin typeface="Times New Roman" pitchFamily="18" charset="0"/>
                <a:cs typeface="Times New Roman" pitchFamily="18" charset="0"/>
              </a:rPr>
              <a:t>específicas</a:t>
            </a:r>
            <a:r>
              <a:rPr lang="pt-BR" dirty="0">
                <a:latin typeface="Times New Roman" pitchFamily="18" charset="0"/>
                <a:cs typeface="Times New Roman" pitchFamily="18" charset="0"/>
              </a:rPr>
              <a:t>. </a:t>
            </a: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1879103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80720"/>
          </a:xfrm>
        </p:spPr>
        <p:txBody>
          <a:bodyPr>
            <a:normAutofit fontScale="77500" lnSpcReduction="20000"/>
          </a:bodyPr>
          <a:lstStyle/>
          <a:p>
            <a:pPr marL="0" indent="0" algn="just">
              <a:lnSpc>
                <a:spcPct val="170000"/>
              </a:lnSpc>
              <a:spcBef>
                <a:spcPts val="0"/>
              </a:spcBef>
              <a:buNone/>
            </a:pPr>
            <a:r>
              <a:rPr lang="pt-BR" dirty="0">
                <a:latin typeface="Times New Roman" pitchFamily="18" charset="0"/>
                <a:cs typeface="Times New Roman" pitchFamily="18" charset="0"/>
              </a:rPr>
              <a:t>Art. 4º. O acompanhamento do cumprimento das metas previstas no Anexo desta </a:t>
            </a:r>
            <a:r>
              <a:rPr lang="pt-BR" dirty="0" err="1">
                <a:latin typeface="Times New Roman" pitchFamily="18" charset="0"/>
                <a:cs typeface="Times New Roman" pitchFamily="18" charset="0"/>
              </a:rPr>
              <a:t>Leideverá</a:t>
            </a:r>
            <a:r>
              <a:rPr lang="pt-BR" dirty="0">
                <a:latin typeface="Times New Roman" pitchFamily="18" charset="0"/>
                <a:cs typeface="Times New Roman" pitchFamily="18" charset="0"/>
              </a:rPr>
              <a:t> ter como referência a Pesquisa Nacional por Amostra de Domicílios (PNAD), o censo demográfico e os censos nacionais da educação básica e superior, atualizados, disponíveis na data da publicação desta Lei; bem como dados locais.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dirty="0">
              <a:solidFill>
                <a:srgbClr val="FF0000"/>
              </a:solidFill>
              <a:latin typeface="Times New Roman" pitchFamily="18" charset="0"/>
              <a:cs typeface="Times New Roman" pitchFamily="18" charset="0"/>
            </a:endParaRPr>
          </a:p>
          <a:p>
            <a:pPr marL="0" indent="0" algn="just">
              <a:lnSpc>
                <a:spcPct val="170000"/>
              </a:lnSpc>
              <a:spcBef>
                <a:spcPts val="0"/>
              </a:spcBef>
              <a:buNone/>
            </a:pPr>
            <a:r>
              <a:rPr lang="pt-BR" dirty="0" smtClean="0">
                <a:solidFill>
                  <a:srgbClr val="FF0000"/>
                </a:solidFill>
                <a:latin typeface="Times New Roman" pitchFamily="18" charset="0"/>
                <a:cs typeface="Times New Roman" pitchFamily="18" charset="0"/>
              </a:rPr>
              <a:t>O </a:t>
            </a:r>
            <a:r>
              <a:rPr lang="pt-BR" dirty="0">
                <a:solidFill>
                  <a:srgbClr val="FF0000"/>
                </a:solidFill>
                <a:latin typeface="Times New Roman" pitchFamily="18" charset="0"/>
                <a:cs typeface="Times New Roman" pitchFamily="18" charset="0"/>
              </a:rPr>
              <a:t>município deverá buscar parcerias institucionais até o final do primeiro ano de vigência deste Plano Municipal de Educação (PME) a fim de construir o Censo Escolar Municipal. </a:t>
            </a:r>
          </a:p>
          <a:p>
            <a:pPr marL="0" indent="0" algn="just">
              <a:lnSpc>
                <a:spcPct val="170000"/>
              </a:lnSpc>
              <a:spcBef>
                <a:spcPts val="0"/>
              </a:spcBef>
              <a:buNone/>
            </a:pPr>
            <a:endParaRPr lang="pt-BR" dirty="0" smtClean="0">
              <a:latin typeface="Times New Roman" pitchFamily="18" charset="0"/>
              <a:cs typeface="Times New Roman" pitchFamily="18" charset="0"/>
            </a:endParaRP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5441712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336704"/>
          </a:xfrm>
        </p:spPr>
        <p:txBody>
          <a:bodyPr>
            <a:normAutofit fontScale="70000" lnSpcReduction="20000"/>
          </a:bodyPr>
          <a:lstStyle/>
          <a:p>
            <a:pPr marL="0" indent="0" algn="just">
              <a:lnSpc>
                <a:spcPct val="170000"/>
              </a:lnSpc>
              <a:spcBef>
                <a:spcPts val="0"/>
              </a:spcBef>
              <a:buNone/>
            </a:pPr>
            <a:r>
              <a:rPr lang="pt-BR" dirty="0">
                <a:latin typeface="Times New Roman" pitchFamily="18" charset="0"/>
                <a:cs typeface="Times New Roman" pitchFamily="18" charset="0"/>
              </a:rPr>
              <a:t>Art. 5 º. A execução do PME e o cumprimento de suas metas serão objeto de </a:t>
            </a:r>
            <a:r>
              <a:rPr lang="pt-BR" dirty="0" smtClean="0">
                <a:latin typeface="Times New Roman" pitchFamily="18" charset="0"/>
                <a:cs typeface="Times New Roman" pitchFamily="18" charset="0"/>
              </a:rPr>
              <a:t>monitoramento </a:t>
            </a:r>
            <a:r>
              <a:rPr lang="pt-BR" dirty="0">
                <a:latin typeface="Times New Roman" pitchFamily="18" charset="0"/>
                <a:cs typeface="Times New Roman" pitchFamily="18" charset="0"/>
              </a:rPr>
              <a:t>contínuo e de avaliações periódicas, realizados pelas seguintes </a:t>
            </a:r>
            <a:r>
              <a:rPr lang="pt-BR" dirty="0" smtClean="0">
                <a:latin typeface="Times New Roman" pitchFamily="18" charset="0"/>
                <a:cs typeface="Times New Roman" pitchFamily="18" charset="0"/>
              </a:rPr>
              <a:t>instâncias</a:t>
            </a:r>
            <a:r>
              <a:rPr lang="pt-BR" dirty="0">
                <a:latin typeface="Times New Roman" pitchFamily="18" charset="0"/>
                <a:cs typeface="Times New Roman" pitchFamily="18" charset="0"/>
              </a:rPr>
              <a:t>: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19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 – Secretaria Municipal de Educação – SME;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19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II – Poder Legislativo e Comissão de Educação da Câmara dos Vereadores;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17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III – Conselho Municipal de Educação de Rio Claro – COMERC;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17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IV – Fórum Permanente de Educação, que deverá ser constituído no primeiro ano de </a:t>
            </a:r>
            <a:r>
              <a:rPr lang="pt-BR" dirty="0" smtClean="0">
                <a:latin typeface="Times New Roman" pitchFamily="18" charset="0"/>
                <a:cs typeface="Times New Roman" pitchFamily="18" charset="0"/>
              </a:rPr>
              <a:t>vigência </a:t>
            </a:r>
            <a:r>
              <a:rPr lang="pt-BR" dirty="0">
                <a:latin typeface="Times New Roman" pitchFamily="18" charset="0"/>
                <a:cs typeface="Times New Roman" pitchFamily="18" charset="0"/>
              </a:rPr>
              <a:t>deste PME por lei específica e composta de forma paritária entre sociedade </a:t>
            </a:r>
            <a:r>
              <a:rPr lang="pt-BR" dirty="0" smtClean="0">
                <a:latin typeface="Times New Roman" pitchFamily="18" charset="0"/>
                <a:cs typeface="Times New Roman" pitchFamily="18" charset="0"/>
              </a:rPr>
              <a:t>civil </a:t>
            </a:r>
            <a:r>
              <a:rPr lang="pt-BR" dirty="0">
                <a:latin typeface="Times New Roman" pitchFamily="18" charset="0"/>
                <a:cs typeface="Times New Roman" pitchFamily="18" charset="0"/>
              </a:rPr>
              <a:t>e poder público. </a:t>
            </a:r>
          </a:p>
          <a:p>
            <a:pPr marL="0" indent="0" algn="just">
              <a:lnSpc>
                <a:spcPct val="17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9417538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336704"/>
          </a:xfrm>
        </p:spPr>
        <p:txBody>
          <a:bodyPr>
            <a:normAutofit fontScale="55000" lnSpcReduction="20000"/>
          </a:bodyPr>
          <a:lstStyle/>
          <a:p>
            <a:pPr marL="0" indent="0" algn="just">
              <a:lnSpc>
                <a:spcPct val="170000"/>
              </a:lnSpc>
              <a:spcBef>
                <a:spcPts val="0"/>
              </a:spcBef>
              <a:buNone/>
            </a:pPr>
            <a:r>
              <a:rPr lang="pt-BR" dirty="0" smtClean="0">
                <a:latin typeface="Times New Roman" pitchFamily="18" charset="0"/>
                <a:cs typeface="Times New Roman" pitchFamily="18" charset="0"/>
              </a:rPr>
              <a:t>§</a:t>
            </a:r>
            <a:r>
              <a:rPr lang="pt-BR" dirty="0">
                <a:latin typeface="Times New Roman" pitchFamily="18" charset="0"/>
                <a:cs typeface="Times New Roman" pitchFamily="18" charset="0"/>
              </a:rPr>
              <a:t>1º Compete, ainda, às instâncias referidas no caput: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23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 – Divulgar a cada três anos os resultados do monitoramento e avaliações nos </a:t>
            </a:r>
            <a:r>
              <a:rPr lang="pt-BR" dirty="0" smtClean="0">
                <a:latin typeface="Times New Roman" pitchFamily="18" charset="0"/>
                <a:cs typeface="Times New Roman" pitchFamily="18" charset="0"/>
              </a:rPr>
              <a:t>respectivos </a:t>
            </a:r>
            <a:r>
              <a:rPr lang="pt-BR" dirty="0">
                <a:latin typeface="Times New Roman" pitchFamily="18" charset="0"/>
                <a:cs typeface="Times New Roman" pitchFamily="18" charset="0"/>
              </a:rPr>
              <a:t>sítios institucionais da internet e nas Conferências Municipais de Educação;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23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II – Analisar e propor políticas públicas para assegurar a implementação das estratégias </a:t>
            </a:r>
            <a:r>
              <a:rPr lang="pt-BR" dirty="0" smtClean="0">
                <a:latin typeface="Times New Roman" pitchFamily="18" charset="0"/>
                <a:cs typeface="Times New Roman" pitchFamily="18" charset="0"/>
              </a:rPr>
              <a:t>e </a:t>
            </a:r>
            <a:r>
              <a:rPr lang="pt-BR" dirty="0">
                <a:latin typeface="Times New Roman" pitchFamily="18" charset="0"/>
                <a:cs typeface="Times New Roman" pitchFamily="18" charset="0"/>
              </a:rPr>
              <a:t>o cumprimento das metas;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23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III - Analisar e propor a revisão do percentual de investimento público em educação.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2000" dirty="0" smtClean="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§2º O Fórum Permanente de Educação, além da atribuição referida no caput: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20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 – fiscalizará a execução do PME e o cumprimento de suas metas;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20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II – promoverá a articulação das Conferências Municipais com as conferências </a:t>
            </a:r>
            <a:r>
              <a:rPr lang="pt-BR" dirty="0" smtClean="0">
                <a:latin typeface="Times New Roman" pitchFamily="18" charset="0"/>
                <a:cs typeface="Times New Roman" pitchFamily="18" charset="0"/>
              </a:rPr>
              <a:t>regionais</a:t>
            </a:r>
            <a:r>
              <a:rPr lang="pt-BR" dirty="0">
                <a:latin typeface="Times New Roman" pitchFamily="18" charset="0"/>
                <a:cs typeface="Times New Roman" pitchFamily="18" charset="0"/>
              </a:rPr>
              <a:t>, estaduais e federais, considerando as especificidades de cada instância. </a:t>
            </a:r>
          </a:p>
          <a:p>
            <a:pPr marL="0" indent="0" algn="just">
              <a:lnSpc>
                <a:spcPct val="17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2914326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08712"/>
          </a:xfrm>
        </p:spPr>
        <p:txBody>
          <a:bodyPr>
            <a:normAutofit fontScale="77500" lnSpcReduction="20000"/>
          </a:bodyPr>
          <a:lstStyle/>
          <a:p>
            <a:pPr marL="0" indent="0" algn="just">
              <a:lnSpc>
                <a:spcPct val="170000"/>
              </a:lnSpc>
              <a:spcBef>
                <a:spcPts val="0"/>
              </a:spcBef>
              <a:buNone/>
            </a:pPr>
            <a:r>
              <a:rPr lang="pt-BR" dirty="0">
                <a:latin typeface="Times New Roman" pitchFamily="18" charset="0"/>
                <a:cs typeface="Times New Roman" pitchFamily="18" charset="0"/>
              </a:rPr>
              <a:t>Art. 6º. O município deverá promover a realização de pelo menos três conferências </a:t>
            </a:r>
            <a:r>
              <a:rPr lang="pt-BR" dirty="0" smtClean="0">
                <a:latin typeface="Times New Roman" pitchFamily="18" charset="0"/>
                <a:cs typeface="Times New Roman" pitchFamily="18" charset="0"/>
              </a:rPr>
              <a:t>municipais </a:t>
            </a:r>
            <a:r>
              <a:rPr lang="pt-BR" dirty="0">
                <a:latin typeface="Times New Roman" pitchFamily="18" charset="0"/>
                <a:cs typeface="Times New Roman" pitchFamily="18" charset="0"/>
              </a:rPr>
              <a:t>de educação até o final da vigência do PME, sendo a primeira realizada no </a:t>
            </a:r>
            <a:r>
              <a:rPr lang="pt-BR" dirty="0" smtClean="0">
                <a:latin typeface="Times New Roman" pitchFamily="18" charset="0"/>
                <a:cs typeface="Times New Roman" pitchFamily="18" charset="0"/>
              </a:rPr>
              <a:t>segundo </a:t>
            </a:r>
            <a:r>
              <a:rPr lang="pt-BR" dirty="0">
                <a:latin typeface="Times New Roman" pitchFamily="18" charset="0"/>
                <a:cs typeface="Times New Roman" pitchFamily="18" charset="0"/>
              </a:rPr>
              <a:t>ano de sua vigência, articuladas e coordenadas pelo COMERC, instituído no </a:t>
            </a:r>
            <a:r>
              <a:rPr lang="pt-BR" dirty="0" smtClean="0">
                <a:latin typeface="Times New Roman" pitchFamily="18" charset="0"/>
                <a:cs typeface="Times New Roman" pitchFamily="18" charset="0"/>
              </a:rPr>
              <a:t>âmbito </a:t>
            </a:r>
            <a:r>
              <a:rPr lang="pt-BR" dirty="0">
                <a:latin typeface="Times New Roman" pitchFamily="18" charset="0"/>
                <a:cs typeface="Times New Roman" pitchFamily="18" charset="0"/>
              </a:rPr>
              <a:t>da SME e Fórum Permanente de Educação. </a:t>
            </a:r>
          </a:p>
          <a:p>
            <a:pPr marL="0" indent="0" algn="just">
              <a:lnSpc>
                <a:spcPct val="170000"/>
              </a:lnSpc>
              <a:spcBef>
                <a:spcPts val="0"/>
              </a:spcBef>
              <a:buNone/>
            </a:pPr>
            <a:endParaRPr lang="pt-BR" dirty="0" smtClean="0">
              <a:latin typeface="Times New Roman" pitchFamily="18" charset="0"/>
              <a:cs typeface="Times New Roman" pitchFamily="18" charset="0"/>
            </a:endParaRPr>
          </a:p>
          <a:p>
            <a:pPr marL="0" indent="0" algn="just">
              <a:lnSpc>
                <a:spcPct val="170000"/>
              </a:lnSpc>
              <a:spcBef>
                <a:spcPts val="0"/>
              </a:spcBef>
              <a:buNone/>
            </a:pPr>
            <a:r>
              <a:rPr lang="pt-BR" dirty="0" smtClean="0">
                <a:latin typeface="Times New Roman" pitchFamily="18" charset="0"/>
                <a:cs typeface="Times New Roman" pitchFamily="18" charset="0"/>
              </a:rPr>
              <a:t>Parágrafo </a:t>
            </a:r>
            <a:r>
              <a:rPr lang="pt-BR" dirty="0">
                <a:latin typeface="Times New Roman" pitchFamily="18" charset="0"/>
                <a:cs typeface="Times New Roman" pitchFamily="18" charset="0"/>
              </a:rPr>
              <a:t>único - As conferências municipais de educação realizar-se-ão com intervalo </a:t>
            </a:r>
            <a:r>
              <a:rPr lang="pt-BR" dirty="0" smtClean="0">
                <a:latin typeface="Times New Roman" pitchFamily="18" charset="0"/>
                <a:cs typeface="Times New Roman" pitchFamily="18" charset="0"/>
              </a:rPr>
              <a:t>de </a:t>
            </a:r>
            <a:r>
              <a:rPr lang="pt-BR" dirty="0">
                <a:latin typeface="Times New Roman" pitchFamily="18" charset="0"/>
                <a:cs typeface="Times New Roman" pitchFamily="18" charset="0"/>
              </a:rPr>
              <a:t>até três anos entre elas, com o objetivo de avaliar e monitorar a execução do PME e </a:t>
            </a:r>
            <a:r>
              <a:rPr lang="pt-BR" dirty="0" smtClean="0">
                <a:latin typeface="Times New Roman" pitchFamily="18" charset="0"/>
                <a:cs typeface="Times New Roman" pitchFamily="18" charset="0"/>
              </a:rPr>
              <a:t>subsidiar </a:t>
            </a:r>
            <a:r>
              <a:rPr lang="pt-BR" dirty="0">
                <a:latin typeface="Times New Roman" pitchFamily="18" charset="0"/>
                <a:cs typeface="Times New Roman" pitchFamily="18" charset="0"/>
              </a:rPr>
              <a:t>a elaboração do Plano Municipal de Educação para o decênio </a:t>
            </a:r>
            <a:r>
              <a:rPr lang="pt-BR" dirty="0" smtClean="0">
                <a:latin typeface="Times New Roman" pitchFamily="18" charset="0"/>
                <a:cs typeface="Times New Roman" pitchFamily="18" charset="0"/>
              </a:rPr>
              <a:t>subsequente</a:t>
            </a:r>
            <a:r>
              <a:rPr lang="pt-BR" dirty="0">
                <a:latin typeface="Times New Roman" pitchFamily="18" charset="0"/>
                <a:cs typeface="Times New Roman" pitchFamily="18" charset="0"/>
              </a:rPr>
              <a:t>. </a:t>
            </a: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702314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33656" cy="6480720"/>
          </a:xfrm>
        </p:spPr>
        <p:txBody>
          <a:bodyPr>
            <a:normAutofit fontScale="62500" lnSpcReduction="20000"/>
          </a:bodyPr>
          <a:lstStyle/>
          <a:p>
            <a:pPr marL="0" indent="0" algn="just">
              <a:lnSpc>
                <a:spcPct val="170000"/>
              </a:lnSpc>
              <a:spcBef>
                <a:spcPts val="0"/>
              </a:spcBef>
              <a:buNone/>
            </a:pPr>
            <a:r>
              <a:rPr lang="pt-BR" dirty="0">
                <a:latin typeface="Times New Roman" pitchFamily="18" charset="0"/>
                <a:cs typeface="Times New Roman" pitchFamily="18" charset="0"/>
              </a:rPr>
              <a:t>Art. 7º. A consecução das metas deste PME e a implementação das estratégias deverão </a:t>
            </a:r>
            <a:r>
              <a:rPr lang="pt-BR" dirty="0" smtClean="0">
                <a:latin typeface="Times New Roman" pitchFamily="18" charset="0"/>
                <a:cs typeface="Times New Roman" pitchFamily="18" charset="0"/>
              </a:rPr>
              <a:t>ser </a:t>
            </a:r>
            <a:r>
              <a:rPr lang="pt-BR" dirty="0">
                <a:latin typeface="Times New Roman" pitchFamily="18" charset="0"/>
                <a:cs typeface="Times New Roman" pitchFamily="18" charset="0"/>
              </a:rPr>
              <a:t>realizadas em regime de colaboração e em parceria com a União, o Estado, e o </a:t>
            </a:r>
            <a:r>
              <a:rPr lang="pt-BR" dirty="0" smtClean="0">
                <a:latin typeface="Times New Roman" pitchFamily="18" charset="0"/>
                <a:cs typeface="Times New Roman" pitchFamily="18" charset="0"/>
              </a:rPr>
              <a:t>Município </a:t>
            </a:r>
            <a:r>
              <a:rPr lang="pt-BR" dirty="0">
                <a:latin typeface="Times New Roman" pitchFamily="18" charset="0"/>
                <a:cs typeface="Times New Roman" pitchFamily="18" charset="0"/>
              </a:rPr>
              <a:t>de Rio Claro.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 1º Caberá aos gestores estaduais e municipais a adoção das medidas governamentais </a:t>
            </a:r>
            <a:r>
              <a:rPr lang="pt-BR" dirty="0" smtClean="0">
                <a:latin typeface="Times New Roman" pitchFamily="18" charset="0"/>
                <a:cs typeface="Times New Roman" pitchFamily="18" charset="0"/>
              </a:rPr>
              <a:t>necessárias </a:t>
            </a:r>
            <a:r>
              <a:rPr lang="pt-BR" dirty="0">
                <a:latin typeface="Times New Roman" pitchFamily="18" charset="0"/>
                <a:cs typeface="Times New Roman" pitchFamily="18" charset="0"/>
              </a:rPr>
              <a:t>ao cumprimento das metas previstas neste Plano Municipal de Educação.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 2º As estratégias definidas no Anexo desta Lei não elidem a adoção de medidas </a:t>
            </a:r>
            <a:r>
              <a:rPr lang="pt-BR" dirty="0" smtClean="0">
                <a:latin typeface="Times New Roman" pitchFamily="18" charset="0"/>
                <a:cs typeface="Times New Roman" pitchFamily="18" charset="0"/>
              </a:rPr>
              <a:t>adicionais </a:t>
            </a:r>
            <a:r>
              <a:rPr lang="pt-BR" dirty="0">
                <a:latin typeface="Times New Roman" pitchFamily="18" charset="0"/>
                <a:cs typeface="Times New Roman" pitchFamily="18" charset="0"/>
              </a:rPr>
              <a:t>em âmbito local ou de instrumentos jurídicos que formalizem a cooperação </a:t>
            </a:r>
            <a:r>
              <a:rPr lang="pt-BR" dirty="0" smtClean="0">
                <a:latin typeface="Times New Roman" pitchFamily="18" charset="0"/>
                <a:cs typeface="Times New Roman" pitchFamily="18" charset="0"/>
              </a:rPr>
              <a:t>entre </a:t>
            </a:r>
            <a:r>
              <a:rPr lang="pt-BR" dirty="0">
                <a:latin typeface="Times New Roman" pitchFamily="18" charset="0"/>
                <a:cs typeface="Times New Roman" pitchFamily="18" charset="0"/>
              </a:rPr>
              <a:t>os entes federados, podendo ser complementadas por mecanismos nacionais e </a:t>
            </a:r>
            <a:r>
              <a:rPr lang="pt-BR" dirty="0" smtClean="0">
                <a:latin typeface="Times New Roman" pitchFamily="18" charset="0"/>
                <a:cs typeface="Times New Roman" pitchFamily="18" charset="0"/>
              </a:rPr>
              <a:t>locais </a:t>
            </a:r>
            <a:r>
              <a:rPr lang="pt-BR" dirty="0">
                <a:latin typeface="Times New Roman" pitchFamily="18" charset="0"/>
                <a:cs typeface="Times New Roman" pitchFamily="18" charset="0"/>
              </a:rPr>
              <a:t>de coordenação e colaboração recíproca.</a:t>
            </a:r>
          </a:p>
        </p:txBody>
      </p:sp>
    </p:spTree>
    <p:extLst>
      <p:ext uri="{BB962C8B-B14F-4D97-AF65-F5344CB8AC3E}">
        <p14:creationId xmlns:p14="http://schemas.microsoft.com/office/powerpoint/2010/main" val="37723255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712968" cy="6336704"/>
          </a:xfrm>
        </p:spPr>
        <p:txBody>
          <a:bodyPr>
            <a:normAutofit fontScale="77500" lnSpcReduction="20000"/>
          </a:bodyPr>
          <a:lstStyle/>
          <a:p>
            <a:pPr marL="0" indent="0" algn="just">
              <a:lnSpc>
                <a:spcPct val="170000"/>
              </a:lnSpc>
              <a:spcBef>
                <a:spcPts val="0"/>
              </a:spcBef>
              <a:buNone/>
            </a:pPr>
            <a:r>
              <a:rPr lang="pt-BR" dirty="0">
                <a:latin typeface="Times New Roman" pitchFamily="18" charset="0"/>
                <a:cs typeface="Times New Roman" pitchFamily="18" charset="0"/>
              </a:rPr>
              <a:t>Art. 8º. Este PME foi elaborado e deverá ser executado visando: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16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 – assegurar a articulação das políticas educacionais com as demais políticas sociais, </a:t>
            </a:r>
            <a:r>
              <a:rPr lang="pt-BR" dirty="0" smtClean="0">
                <a:latin typeface="Times New Roman" pitchFamily="18" charset="0"/>
                <a:cs typeface="Times New Roman" pitchFamily="18" charset="0"/>
              </a:rPr>
              <a:t>particularmente </a:t>
            </a:r>
            <a:r>
              <a:rPr lang="pt-BR" dirty="0">
                <a:latin typeface="Times New Roman" pitchFamily="18" charset="0"/>
                <a:cs typeface="Times New Roman" pitchFamily="18" charset="0"/>
              </a:rPr>
              <a:t>as culturais;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1600"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II - considerar as necessidades específicas das populações do campo e das comunidades </a:t>
            </a:r>
            <a:r>
              <a:rPr lang="pt-BR" dirty="0" smtClean="0">
                <a:latin typeface="Times New Roman" pitchFamily="18" charset="0"/>
                <a:cs typeface="Times New Roman" pitchFamily="18" charset="0"/>
              </a:rPr>
              <a:t>indígenas </a:t>
            </a:r>
            <a:r>
              <a:rPr lang="pt-BR" dirty="0">
                <a:latin typeface="Times New Roman" pitchFamily="18" charset="0"/>
                <a:cs typeface="Times New Roman" pitchFamily="18" charset="0"/>
              </a:rPr>
              <a:t>e quilombolas, asseguradas a equidade educacional e a diversidade cultural;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sz="1600" dirty="0">
              <a:latin typeface="Times New Roman" pitchFamily="18" charset="0"/>
              <a:cs typeface="Times New Roman" pitchFamily="18" charset="0"/>
            </a:endParaRPr>
          </a:p>
          <a:p>
            <a:pPr marL="0" indent="0" algn="just">
              <a:lnSpc>
                <a:spcPct val="170000"/>
              </a:lnSpc>
              <a:spcBef>
                <a:spcPts val="0"/>
              </a:spcBef>
              <a:buNone/>
            </a:pPr>
            <a:r>
              <a:rPr lang="pt-BR" dirty="0" smtClean="0">
                <a:latin typeface="Times New Roman" pitchFamily="18" charset="0"/>
                <a:cs typeface="Times New Roman" pitchFamily="18" charset="0"/>
              </a:rPr>
              <a:t>III </a:t>
            </a:r>
            <a:r>
              <a:rPr lang="pt-BR" dirty="0">
                <a:latin typeface="Times New Roman" pitchFamily="18" charset="0"/>
                <a:cs typeface="Times New Roman" pitchFamily="18" charset="0"/>
              </a:rPr>
              <a:t>- garantir o atendimento das necessidades específicas na educação especial, </a:t>
            </a:r>
            <a:r>
              <a:rPr lang="pt-BR" dirty="0" smtClean="0">
                <a:latin typeface="Times New Roman" pitchFamily="18" charset="0"/>
                <a:cs typeface="Times New Roman" pitchFamily="18" charset="0"/>
              </a:rPr>
              <a:t>assegurado </a:t>
            </a:r>
            <a:r>
              <a:rPr lang="pt-BR" dirty="0">
                <a:latin typeface="Times New Roman" pitchFamily="18" charset="0"/>
                <a:cs typeface="Times New Roman" pitchFamily="18" charset="0"/>
              </a:rPr>
              <a:t>sistema educacional inclusivo em todos os níveis, etapas e modalidades. </a:t>
            </a: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8805590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408712"/>
          </a:xfrm>
        </p:spPr>
        <p:txBody>
          <a:bodyPr>
            <a:normAutofit/>
          </a:bodyPr>
          <a:lstStyle/>
          <a:p>
            <a:pPr marL="0" indent="0" algn="just">
              <a:lnSpc>
                <a:spcPct val="150000"/>
              </a:lnSpc>
              <a:spcBef>
                <a:spcPts val="0"/>
              </a:spcBef>
              <a:buNone/>
            </a:pPr>
            <a:r>
              <a:rPr lang="pt-BR" dirty="0">
                <a:latin typeface="Times New Roman" pitchFamily="18" charset="0"/>
                <a:cs typeface="Times New Roman" pitchFamily="18" charset="0"/>
              </a:rPr>
              <a:t>Art. 9°. Os processos de elaboração e adequação dos próximos Planos Municipais de </a:t>
            </a:r>
            <a:r>
              <a:rPr lang="pt-BR" dirty="0" smtClean="0">
                <a:latin typeface="Times New Roman" pitchFamily="18" charset="0"/>
                <a:cs typeface="Times New Roman" pitchFamily="18" charset="0"/>
              </a:rPr>
              <a:t>Educação </a:t>
            </a:r>
            <a:r>
              <a:rPr lang="pt-BR" dirty="0">
                <a:latin typeface="Times New Roman" pitchFamily="18" charset="0"/>
                <a:cs typeface="Times New Roman" pitchFamily="18" charset="0"/>
              </a:rPr>
              <a:t>do município deverão ser realizados mediante a ampla participação da </a:t>
            </a:r>
            <a:r>
              <a:rPr lang="pt-BR" dirty="0" smtClean="0">
                <a:latin typeface="Times New Roman" pitchFamily="18" charset="0"/>
                <a:cs typeface="Times New Roman" pitchFamily="18" charset="0"/>
              </a:rPr>
              <a:t>sociedade</a:t>
            </a:r>
            <a:r>
              <a:rPr lang="pt-BR" dirty="0">
                <a:latin typeface="Times New Roman" pitchFamily="18" charset="0"/>
                <a:cs typeface="Times New Roman" pitchFamily="18" charset="0"/>
              </a:rPr>
              <a:t>, assegurando-se o envolvimento das comunidades escolares, profissionais </a:t>
            </a:r>
            <a:r>
              <a:rPr lang="pt-BR" dirty="0" smtClean="0">
                <a:latin typeface="Times New Roman" pitchFamily="18" charset="0"/>
                <a:cs typeface="Times New Roman" pitchFamily="18" charset="0"/>
              </a:rPr>
              <a:t>da educação</a:t>
            </a:r>
            <a:r>
              <a:rPr lang="pt-BR" dirty="0">
                <a:latin typeface="Times New Roman" pitchFamily="18" charset="0"/>
                <a:cs typeface="Times New Roman" pitchFamily="18" charset="0"/>
              </a:rPr>
              <a:t>, estudantes, pesquisadores, gestores e organizações da sociedade civil.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0974480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408712"/>
          </a:xfrm>
        </p:spPr>
        <p:txBody>
          <a:bodyPr>
            <a:normAutofit/>
          </a:bodyPr>
          <a:lstStyle/>
          <a:p>
            <a:pPr marL="0" indent="0" algn="just">
              <a:lnSpc>
                <a:spcPct val="150000"/>
              </a:lnSpc>
              <a:spcBef>
                <a:spcPts val="0"/>
              </a:spcBef>
              <a:buNone/>
            </a:pPr>
            <a:r>
              <a:rPr lang="pt-BR" dirty="0">
                <a:latin typeface="Times New Roman" pitchFamily="18" charset="0"/>
                <a:cs typeface="Times New Roman" pitchFamily="18" charset="0"/>
              </a:rPr>
              <a:t>Art. 10. O Município deverá aprovar lei específica disciplinando a gestão democrática </a:t>
            </a:r>
            <a:r>
              <a:rPr lang="pt-BR" dirty="0" smtClean="0">
                <a:latin typeface="Times New Roman" pitchFamily="18" charset="0"/>
                <a:cs typeface="Times New Roman" pitchFamily="18" charset="0"/>
              </a:rPr>
              <a:t>da </a:t>
            </a:r>
            <a:r>
              <a:rPr lang="pt-BR" dirty="0">
                <a:latin typeface="Times New Roman" pitchFamily="18" charset="0"/>
                <a:cs typeface="Times New Roman" pitchFamily="18" charset="0"/>
              </a:rPr>
              <a:t>educação em seus respectivos âmbitos de atuação no prazo de um ano contado da </a:t>
            </a:r>
            <a:r>
              <a:rPr lang="pt-BR" dirty="0" smtClean="0">
                <a:latin typeface="Times New Roman" pitchFamily="18" charset="0"/>
                <a:cs typeface="Times New Roman" pitchFamily="18" charset="0"/>
              </a:rPr>
              <a:t>publicação </a:t>
            </a:r>
            <a:r>
              <a:rPr lang="pt-BR" dirty="0">
                <a:latin typeface="Times New Roman" pitchFamily="18" charset="0"/>
                <a:cs typeface="Times New Roman" pitchFamily="18" charset="0"/>
              </a:rPr>
              <a:t>desta Lei.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5756928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332656"/>
            <a:ext cx="8568952" cy="5793507"/>
          </a:xfrm>
        </p:spPr>
        <p:txBody>
          <a:bodyPr/>
          <a:lstStyle/>
          <a:p>
            <a:pPr marL="0" indent="0" algn="just">
              <a:lnSpc>
                <a:spcPct val="150000"/>
              </a:lnSpc>
              <a:spcBef>
                <a:spcPts val="0"/>
              </a:spcBef>
              <a:buNone/>
            </a:pPr>
            <a:r>
              <a:rPr lang="pt-BR" dirty="0">
                <a:latin typeface="Times New Roman" pitchFamily="18" charset="0"/>
                <a:cs typeface="Times New Roman" pitchFamily="18" charset="0"/>
              </a:rPr>
              <a:t>Art. 11. O plano plurianual, as diretrizes orçamentárias e os orçamentos anuais do </a:t>
            </a:r>
            <a:r>
              <a:rPr lang="pt-BR" dirty="0" smtClean="0">
                <a:latin typeface="Times New Roman" pitchFamily="18" charset="0"/>
                <a:cs typeface="Times New Roman" pitchFamily="18" charset="0"/>
              </a:rPr>
              <a:t>município </a:t>
            </a:r>
            <a:r>
              <a:rPr lang="pt-BR" dirty="0">
                <a:latin typeface="Times New Roman" pitchFamily="18" charset="0"/>
                <a:cs typeface="Times New Roman" pitchFamily="18" charset="0"/>
              </a:rPr>
              <a:t>deverão ser formulados de maneira a assegurar a consignação de dotações </a:t>
            </a:r>
            <a:r>
              <a:rPr lang="pt-BR" dirty="0" smtClean="0">
                <a:latin typeface="Times New Roman" pitchFamily="18" charset="0"/>
                <a:cs typeface="Times New Roman" pitchFamily="18" charset="0"/>
              </a:rPr>
              <a:t>orçamentárias </a:t>
            </a:r>
            <a:r>
              <a:rPr lang="pt-BR" dirty="0">
                <a:latin typeface="Times New Roman" pitchFamily="18" charset="0"/>
                <a:cs typeface="Times New Roman" pitchFamily="18" charset="0"/>
              </a:rPr>
              <a:t>compatíveis com as diretrizes, metas e estratégias definidas neste PME, a </a:t>
            </a:r>
            <a:r>
              <a:rPr lang="pt-BR" dirty="0" smtClean="0">
                <a:latin typeface="Times New Roman" pitchFamily="18" charset="0"/>
                <a:cs typeface="Times New Roman" pitchFamily="18" charset="0"/>
              </a:rPr>
              <a:t>fim </a:t>
            </a:r>
            <a:r>
              <a:rPr lang="pt-BR" dirty="0">
                <a:latin typeface="Times New Roman" pitchFamily="18" charset="0"/>
                <a:cs typeface="Times New Roman" pitchFamily="18" charset="0"/>
              </a:rPr>
              <a:t>de viabilizar sua plena execução. </a:t>
            </a: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5428184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640960" cy="6336704"/>
          </a:xfrm>
        </p:spPr>
        <p:txBody>
          <a:bodyPr>
            <a:normAutofit fontScale="62500" lnSpcReduction="20000"/>
          </a:bodyPr>
          <a:lstStyle/>
          <a:p>
            <a:pPr marL="0" indent="0" algn="just">
              <a:lnSpc>
                <a:spcPct val="170000"/>
              </a:lnSpc>
              <a:spcBef>
                <a:spcPts val="0"/>
              </a:spcBef>
              <a:buNone/>
            </a:pPr>
            <a:r>
              <a:rPr lang="pt-BR" dirty="0">
                <a:latin typeface="Times New Roman" pitchFamily="18" charset="0"/>
                <a:cs typeface="Times New Roman" pitchFamily="18" charset="0"/>
              </a:rPr>
              <a:t>Art. 12. A Secretaria Municipal de Educação deverá implantar, até o segundo ano de </a:t>
            </a:r>
            <a:r>
              <a:rPr lang="pt-BR" dirty="0" smtClean="0">
                <a:latin typeface="Times New Roman" pitchFamily="18" charset="0"/>
                <a:cs typeface="Times New Roman" pitchFamily="18" charset="0"/>
              </a:rPr>
              <a:t>vigência </a:t>
            </a:r>
            <a:r>
              <a:rPr lang="pt-BR" dirty="0">
                <a:latin typeface="Times New Roman" pitchFamily="18" charset="0"/>
                <a:cs typeface="Times New Roman" pitchFamily="18" charset="0"/>
              </a:rPr>
              <a:t>deste PME, avaliação institucional anual da rede municipal de educação, com </a:t>
            </a:r>
            <a:r>
              <a:rPr lang="pt-BR" dirty="0" smtClean="0">
                <a:latin typeface="Times New Roman" pitchFamily="18" charset="0"/>
                <a:cs typeface="Times New Roman" pitchFamily="18" charset="0"/>
              </a:rPr>
              <a:t>base </a:t>
            </a:r>
            <a:r>
              <a:rPr lang="pt-BR" dirty="0">
                <a:latin typeface="Times New Roman" pitchFamily="18" charset="0"/>
                <a:cs typeface="Times New Roman" pitchFamily="18" charset="0"/>
              </a:rPr>
              <a:t>em parâmetros nacionais de qualidade, a fim de aferir a infraestrutura física, o </a:t>
            </a:r>
            <a:r>
              <a:rPr lang="pt-BR" dirty="0" smtClean="0">
                <a:latin typeface="Times New Roman" pitchFamily="18" charset="0"/>
                <a:cs typeface="Times New Roman" pitchFamily="18" charset="0"/>
              </a:rPr>
              <a:t> quadro </a:t>
            </a:r>
            <a:r>
              <a:rPr lang="pt-BR" dirty="0">
                <a:latin typeface="Times New Roman" pitchFamily="18" charset="0"/>
                <a:cs typeface="Times New Roman" pitchFamily="18" charset="0"/>
              </a:rPr>
              <a:t>de pessoal, as condições de gestão, os recursos pedagógicos, a situação de </a:t>
            </a:r>
            <a:r>
              <a:rPr lang="pt-BR" dirty="0" smtClean="0">
                <a:latin typeface="Times New Roman" pitchFamily="18" charset="0"/>
                <a:cs typeface="Times New Roman" pitchFamily="18" charset="0"/>
              </a:rPr>
              <a:t>acessibilidade</a:t>
            </a:r>
            <a:r>
              <a:rPr lang="pt-BR" dirty="0">
                <a:latin typeface="Times New Roman" pitchFamily="18" charset="0"/>
                <a:cs typeface="Times New Roman" pitchFamily="18" charset="0"/>
              </a:rPr>
              <a:t>, o desenvolvimento integral dos estudantes da educação infantil e a </a:t>
            </a:r>
            <a:r>
              <a:rPr lang="pt-BR" dirty="0" smtClean="0">
                <a:latin typeface="Times New Roman" pitchFamily="18" charset="0"/>
                <a:cs typeface="Times New Roman" pitchFamily="18" charset="0"/>
              </a:rPr>
              <a:t>aprendizagem </a:t>
            </a:r>
            <a:r>
              <a:rPr lang="pt-BR" dirty="0">
                <a:latin typeface="Times New Roman" pitchFamily="18" charset="0"/>
                <a:cs typeface="Times New Roman" pitchFamily="18" charset="0"/>
              </a:rPr>
              <a:t>dos estudantes do ensino fundamental entre outros indicadores relevantes.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dirty="0">
              <a:latin typeface="Times New Roman" pitchFamily="18" charset="0"/>
              <a:cs typeface="Times New Roman" pitchFamily="18" charset="0"/>
            </a:endParaRPr>
          </a:p>
          <a:p>
            <a:pPr marL="0" indent="0" algn="just">
              <a:lnSpc>
                <a:spcPct val="170000"/>
              </a:lnSpc>
              <a:spcBef>
                <a:spcPts val="0"/>
              </a:spcBef>
              <a:buNone/>
            </a:pPr>
            <a:r>
              <a:rPr lang="pt-BR" dirty="0">
                <a:latin typeface="Times New Roman" pitchFamily="18" charset="0"/>
                <a:cs typeface="Times New Roman" pitchFamily="18" charset="0"/>
              </a:rPr>
              <a:t>§ 1º A avaliação de que trata o caput terá finalidade formativa e processual, de caráter </a:t>
            </a:r>
            <a:r>
              <a:rPr lang="pt-BR" dirty="0" smtClean="0">
                <a:latin typeface="Times New Roman" pitchFamily="18" charset="0"/>
                <a:cs typeface="Times New Roman" pitchFamily="18" charset="0"/>
              </a:rPr>
              <a:t>diagnóstico</a:t>
            </a:r>
            <a:r>
              <a:rPr lang="pt-BR" dirty="0">
                <a:latin typeface="Times New Roman" pitchFamily="18" charset="0"/>
                <a:cs typeface="Times New Roman" pitchFamily="18" charset="0"/>
              </a:rPr>
              <a:t>, não consistindo em instrumento de regulação e controle, portanto, não </a:t>
            </a:r>
            <a:r>
              <a:rPr lang="pt-BR" dirty="0" smtClean="0">
                <a:latin typeface="Times New Roman" pitchFamily="18" charset="0"/>
                <a:cs typeface="Times New Roman" pitchFamily="18" charset="0"/>
              </a:rPr>
              <a:t>objetivará </a:t>
            </a:r>
            <a:r>
              <a:rPr lang="pt-BR" dirty="0">
                <a:latin typeface="Times New Roman" pitchFamily="18" charset="0"/>
                <a:cs typeface="Times New Roman" pitchFamily="18" charset="0"/>
              </a:rPr>
              <a:t>a constituição de rankings e/ou a destinação de recursos pecuniários, no </a:t>
            </a:r>
            <a:r>
              <a:rPr lang="pt-BR" dirty="0" smtClean="0">
                <a:latin typeface="Times New Roman" pitchFamily="18" charset="0"/>
                <a:cs typeface="Times New Roman" pitchFamily="18" charset="0"/>
              </a:rPr>
              <a:t>sentido </a:t>
            </a:r>
            <a:r>
              <a:rPr lang="pt-BR" dirty="0">
                <a:latin typeface="Times New Roman" pitchFamily="18" charset="0"/>
                <a:cs typeface="Times New Roman" pitchFamily="18" charset="0"/>
              </a:rPr>
              <a:t>de premiar e/ou punir estabelecimentos bem ou mal avaliados. </a:t>
            </a:r>
          </a:p>
        </p:txBody>
      </p:sp>
    </p:spTree>
    <p:extLst>
      <p:ext uri="{BB962C8B-B14F-4D97-AF65-F5344CB8AC3E}">
        <p14:creationId xmlns:p14="http://schemas.microsoft.com/office/powerpoint/2010/main" val="9767228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7504" y="260648"/>
            <a:ext cx="8928992" cy="6480720"/>
          </a:xfrm>
        </p:spPr>
        <p:txBody>
          <a:bodyPr>
            <a:noAutofit/>
          </a:bodyPr>
          <a:lstStyle/>
          <a:p>
            <a:pPr marL="0" indent="0" algn="just">
              <a:lnSpc>
                <a:spcPct val="170000"/>
              </a:lnSpc>
              <a:spcBef>
                <a:spcPts val="0"/>
              </a:spcBef>
              <a:buNone/>
            </a:pPr>
            <a:r>
              <a:rPr lang="pt-BR" sz="1600" dirty="0">
                <a:latin typeface="Times New Roman" pitchFamily="18" charset="0"/>
                <a:cs typeface="Times New Roman" pitchFamily="18" charset="0"/>
              </a:rPr>
              <a:t>§ 2º As avaliações institucionais conduzidas pela União constituirão fonte básica de </a:t>
            </a:r>
            <a:r>
              <a:rPr lang="pt-BR" sz="1600" dirty="0" smtClean="0">
                <a:latin typeface="Times New Roman" pitchFamily="18" charset="0"/>
                <a:cs typeface="Times New Roman" pitchFamily="18" charset="0"/>
              </a:rPr>
              <a:t>informação </a:t>
            </a:r>
            <a:r>
              <a:rPr lang="pt-BR" sz="1600" dirty="0">
                <a:latin typeface="Times New Roman" pitchFamily="18" charset="0"/>
                <a:cs typeface="Times New Roman" pitchFamily="18" charset="0"/>
              </a:rPr>
              <a:t>para a avaliação da qualidade da educação básica e para orientação das </a:t>
            </a:r>
            <a:r>
              <a:rPr lang="pt-BR" sz="1600" dirty="0" smtClean="0">
                <a:latin typeface="Times New Roman" pitchFamily="18" charset="0"/>
                <a:cs typeface="Times New Roman" pitchFamily="18" charset="0"/>
              </a:rPr>
              <a:t>políticas </a:t>
            </a:r>
            <a:r>
              <a:rPr lang="pt-BR" sz="1600" dirty="0">
                <a:latin typeface="Times New Roman" pitchFamily="18" charset="0"/>
                <a:cs typeface="Times New Roman" pitchFamily="18" charset="0"/>
              </a:rPr>
              <a:t>públicas necessárias. </a:t>
            </a:r>
            <a:r>
              <a:rPr lang="pt-BR" sz="1600" dirty="0" smtClean="0">
                <a:latin typeface="Times New Roman" pitchFamily="18" charset="0"/>
                <a:cs typeface="Times New Roman" pitchFamily="18" charset="0"/>
              </a:rPr>
              <a:t> </a:t>
            </a:r>
          </a:p>
          <a:p>
            <a:pPr marL="0" indent="0" algn="just">
              <a:lnSpc>
                <a:spcPct val="170000"/>
              </a:lnSpc>
              <a:spcBef>
                <a:spcPts val="0"/>
              </a:spcBef>
              <a:buNone/>
            </a:pPr>
            <a:endParaRPr lang="pt-BR" sz="1600" dirty="0" smtClean="0">
              <a:latin typeface="Times New Roman" pitchFamily="18" charset="0"/>
              <a:cs typeface="Times New Roman" pitchFamily="18" charset="0"/>
            </a:endParaRPr>
          </a:p>
          <a:p>
            <a:pPr marL="0" indent="0" algn="just">
              <a:lnSpc>
                <a:spcPct val="170000"/>
              </a:lnSpc>
              <a:spcBef>
                <a:spcPts val="0"/>
              </a:spcBef>
              <a:buNone/>
            </a:pPr>
            <a:r>
              <a:rPr lang="pt-BR" sz="1600" dirty="0" smtClean="0">
                <a:latin typeface="Times New Roman" pitchFamily="18" charset="0"/>
                <a:cs typeface="Times New Roman" pitchFamily="18" charset="0"/>
              </a:rPr>
              <a:t>§ </a:t>
            </a:r>
            <a:r>
              <a:rPr lang="pt-BR" sz="1600" dirty="0">
                <a:latin typeface="Times New Roman" pitchFamily="18" charset="0"/>
                <a:cs typeface="Times New Roman" pitchFamily="18" charset="0"/>
              </a:rPr>
              <a:t>3º O sistema de avaliação a que se refere o caput produzirá, no máximo a cada dois </a:t>
            </a:r>
            <a:r>
              <a:rPr lang="pt-BR" sz="1600" dirty="0" smtClean="0">
                <a:latin typeface="Times New Roman" pitchFamily="18" charset="0"/>
                <a:cs typeface="Times New Roman" pitchFamily="18" charset="0"/>
              </a:rPr>
              <a:t>anos</a:t>
            </a:r>
            <a:r>
              <a:rPr lang="pt-BR" sz="1600" dirty="0">
                <a:latin typeface="Times New Roman" pitchFamily="18" charset="0"/>
                <a:cs typeface="Times New Roman" pitchFamily="18" charset="0"/>
              </a:rPr>
              <a:t>: </a:t>
            </a:r>
            <a:endParaRPr lang="pt-BR" sz="1600" dirty="0" smtClean="0">
              <a:latin typeface="Times New Roman" pitchFamily="18" charset="0"/>
              <a:cs typeface="Times New Roman" pitchFamily="18" charset="0"/>
            </a:endParaRPr>
          </a:p>
          <a:p>
            <a:pPr marL="0" indent="0" algn="just">
              <a:lnSpc>
                <a:spcPct val="170000"/>
              </a:lnSpc>
              <a:spcBef>
                <a:spcPts val="0"/>
              </a:spcBef>
              <a:buNone/>
            </a:pPr>
            <a:endParaRPr lang="pt-BR" sz="1600" dirty="0">
              <a:latin typeface="Times New Roman" pitchFamily="18" charset="0"/>
              <a:cs typeface="Times New Roman" pitchFamily="18" charset="0"/>
            </a:endParaRPr>
          </a:p>
          <a:p>
            <a:pPr marL="0" indent="0" algn="just">
              <a:lnSpc>
                <a:spcPct val="170000"/>
              </a:lnSpc>
              <a:spcBef>
                <a:spcPts val="0"/>
              </a:spcBef>
              <a:buNone/>
            </a:pPr>
            <a:r>
              <a:rPr lang="pt-BR" sz="1600" dirty="0">
                <a:latin typeface="Times New Roman" pitchFamily="18" charset="0"/>
                <a:cs typeface="Times New Roman" pitchFamily="18" charset="0"/>
              </a:rPr>
              <a:t>I - indicadores de rendimento escolar, referentes ao desempenho dos estudantes, </a:t>
            </a:r>
            <a:r>
              <a:rPr lang="pt-BR" sz="1600" dirty="0" smtClean="0">
                <a:latin typeface="Times New Roman" pitchFamily="18" charset="0"/>
                <a:cs typeface="Times New Roman" pitchFamily="18" charset="0"/>
              </a:rPr>
              <a:t>estimados </a:t>
            </a:r>
            <a:r>
              <a:rPr lang="pt-BR" sz="1600" dirty="0">
                <a:latin typeface="Times New Roman" pitchFamily="18" charset="0"/>
                <a:cs typeface="Times New Roman" pitchFamily="18" charset="0"/>
              </a:rPr>
              <a:t>por turma, unidade escolar e rede escolar, sendo que: </a:t>
            </a:r>
            <a:endParaRPr lang="pt-BR" sz="1600" dirty="0" smtClean="0">
              <a:latin typeface="Times New Roman" pitchFamily="18" charset="0"/>
              <a:cs typeface="Times New Roman" pitchFamily="18" charset="0"/>
            </a:endParaRPr>
          </a:p>
          <a:p>
            <a:pPr marL="0" indent="0" algn="just">
              <a:lnSpc>
                <a:spcPct val="170000"/>
              </a:lnSpc>
              <a:spcBef>
                <a:spcPts val="0"/>
              </a:spcBef>
              <a:buNone/>
            </a:pPr>
            <a:endParaRPr lang="pt-BR" sz="1600" dirty="0">
              <a:latin typeface="Times New Roman" pitchFamily="18" charset="0"/>
              <a:cs typeface="Times New Roman" pitchFamily="18" charset="0"/>
            </a:endParaRPr>
          </a:p>
          <a:p>
            <a:pPr algn="just">
              <a:lnSpc>
                <a:spcPct val="170000"/>
              </a:lnSpc>
              <a:spcBef>
                <a:spcPts val="0"/>
              </a:spcBef>
              <a:buAutoNum type="alphaLcParenR"/>
            </a:pPr>
            <a:r>
              <a:rPr lang="pt-BR" sz="1600" dirty="0" smtClean="0">
                <a:latin typeface="Times New Roman" pitchFamily="18" charset="0"/>
                <a:cs typeface="Times New Roman" pitchFamily="18" charset="0"/>
              </a:rPr>
              <a:t>A </a:t>
            </a:r>
            <a:r>
              <a:rPr lang="pt-BR" sz="1600" dirty="0">
                <a:latin typeface="Times New Roman" pitchFamily="18" charset="0"/>
                <a:cs typeface="Times New Roman" pitchFamily="18" charset="0"/>
              </a:rPr>
              <a:t>divulgação dos resultados individuais dos alunos e dos indicadores calculados para </a:t>
            </a:r>
            <a:r>
              <a:rPr lang="pt-BR" sz="1600" dirty="0" smtClean="0">
                <a:latin typeface="Times New Roman" pitchFamily="18" charset="0"/>
                <a:cs typeface="Times New Roman" pitchFamily="18" charset="0"/>
              </a:rPr>
              <a:t>cada </a:t>
            </a:r>
            <a:r>
              <a:rPr lang="pt-BR" sz="1600" dirty="0">
                <a:latin typeface="Times New Roman" pitchFamily="18" charset="0"/>
                <a:cs typeface="Times New Roman" pitchFamily="18" charset="0"/>
              </a:rPr>
              <a:t>turma de alunos ficará restrita à comunidade da respectiva unidade escolar e à </a:t>
            </a:r>
            <a:r>
              <a:rPr lang="pt-BR" sz="1600" dirty="0" smtClean="0">
                <a:latin typeface="Times New Roman" pitchFamily="18" charset="0"/>
                <a:cs typeface="Times New Roman" pitchFamily="18" charset="0"/>
              </a:rPr>
              <a:t>gestão </a:t>
            </a:r>
            <a:r>
              <a:rPr lang="pt-BR" sz="1600" dirty="0">
                <a:latin typeface="Times New Roman" pitchFamily="18" charset="0"/>
                <a:cs typeface="Times New Roman" pitchFamily="18" charset="0"/>
              </a:rPr>
              <a:t>da rede escolar; </a:t>
            </a:r>
            <a:endParaRPr lang="pt-BR" sz="1600" dirty="0" smtClean="0">
              <a:latin typeface="Times New Roman" pitchFamily="18" charset="0"/>
              <a:cs typeface="Times New Roman" pitchFamily="18" charset="0"/>
            </a:endParaRPr>
          </a:p>
          <a:p>
            <a:pPr marL="0" indent="0" algn="just">
              <a:lnSpc>
                <a:spcPct val="170000"/>
              </a:lnSpc>
              <a:spcBef>
                <a:spcPts val="0"/>
              </a:spcBef>
              <a:buNone/>
            </a:pPr>
            <a:endParaRPr lang="pt-BR" sz="1600" dirty="0">
              <a:latin typeface="Times New Roman" pitchFamily="18" charset="0"/>
              <a:cs typeface="Times New Roman" pitchFamily="18" charset="0"/>
            </a:endParaRPr>
          </a:p>
          <a:p>
            <a:pPr marL="0" indent="0" algn="just">
              <a:lnSpc>
                <a:spcPct val="170000"/>
              </a:lnSpc>
              <a:spcBef>
                <a:spcPts val="0"/>
              </a:spcBef>
              <a:buNone/>
            </a:pPr>
            <a:r>
              <a:rPr lang="pt-BR" sz="1600" dirty="0">
                <a:latin typeface="Times New Roman" pitchFamily="18" charset="0"/>
                <a:cs typeface="Times New Roman" pitchFamily="18" charset="0"/>
              </a:rPr>
              <a:t>b) Os resultados referentes aos demais níveis de agregação serão públicos e receberão </a:t>
            </a:r>
            <a:r>
              <a:rPr lang="pt-BR" sz="1600" dirty="0" smtClean="0">
                <a:latin typeface="Times New Roman" pitchFamily="18" charset="0"/>
                <a:cs typeface="Times New Roman" pitchFamily="18" charset="0"/>
              </a:rPr>
              <a:t>ampla </a:t>
            </a:r>
            <a:r>
              <a:rPr lang="pt-BR" sz="1600" dirty="0">
                <a:latin typeface="Times New Roman" pitchFamily="18" charset="0"/>
                <a:cs typeface="Times New Roman" pitchFamily="18" charset="0"/>
              </a:rPr>
              <a:t>divulgação, com as necessárias informações que permitam sua correta </a:t>
            </a:r>
            <a:r>
              <a:rPr lang="pt-BR" sz="1600" dirty="0" smtClean="0">
                <a:latin typeface="Times New Roman" pitchFamily="18" charset="0"/>
                <a:cs typeface="Times New Roman" pitchFamily="18" charset="0"/>
              </a:rPr>
              <a:t>interpretação </a:t>
            </a:r>
            <a:r>
              <a:rPr lang="pt-BR" sz="1600" dirty="0">
                <a:latin typeface="Times New Roman" pitchFamily="18" charset="0"/>
                <a:cs typeface="Times New Roman" pitchFamily="18" charset="0"/>
              </a:rPr>
              <a:t>pelos segmentos diretamente interessados e pela sociedade; </a:t>
            </a:r>
          </a:p>
          <a:p>
            <a:pPr algn="just">
              <a:lnSpc>
                <a:spcPct val="170000"/>
              </a:lnSpc>
              <a:spcBef>
                <a:spcPts val="0"/>
              </a:spcBef>
            </a:pPr>
            <a:endParaRPr lang="pt-BR" sz="1600" dirty="0">
              <a:latin typeface="Times New Roman" pitchFamily="18" charset="0"/>
              <a:cs typeface="Times New Roman" pitchFamily="18" charset="0"/>
            </a:endParaRPr>
          </a:p>
        </p:txBody>
      </p:sp>
    </p:spTree>
    <p:extLst>
      <p:ext uri="{BB962C8B-B14F-4D97-AF65-F5344CB8AC3E}">
        <p14:creationId xmlns:p14="http://schemas.microsoft.com/office/powerpoint/2010/main" val="2551119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568952" cy="6336704"/>
          </a:xfrm>
        </p:spPr>
        <p:txBody>
          <a:bodyPr>
            <a:noAutofit/>
          </a:bodyPr>
          <a:lstStyle/>
          <a:p>
            <a:pPr marL="0" indent="0" algn="just">
              <a:lnSpc>
                <a:spcPct val="170000"/>
              </a:lnSpc>
              <a:spcBef>
                <a:spcPts val="0"/>
              </a:spcBef>
              <a:buNone/>
            </a:pPr>
            <a:r>
              <a:rPr lang="pt-BR" sz="2400" dirty="0" smtClean="0">
                <a:latin typeface="Times New Roman" pitchFamily="18" charset="0"/>
                <a:cs typeface="Times New Roman" pitchFamily="18" charset="0"/>
              </a:rPr>
              <a:t>II </a:t>
            </a:r>
            <a:r>
              <a:rPr lang="pt-BR" sz="2400" dirty="0">
                <a:latin typeface="Times New Roman" pitchFamily="18" charset="0"/>
                <a:cs typeface="Times New Roman" pitchFamily="18" charset="0"/>
              </a:rPr>
              <a:t>- Indicadores relativos a características como o perfil do alunado e do corpo de </a:t>
            </a:r>
            <a:r>
              <a:rPr lang="pt-BR" sz="2400" dirty="0" smtClean="0">
                <a:latin typeface="Times New Roman" pitchFamily="18" charset="0"/>
                <a:cs typeface="Times New Roman" pitchFamily="18" charset="0"/>
              </a:rPr>
              <a:t>profissionais </a:t>
            </a:r>
            <a:r>
              <a:rPr lang="pt-BR" sz="2400" dirty="0">
                <a:latin typeface="Times New Roman" pitchFamily="18" charset="0"/>
                <a:cs typeface="Times New Roman" pitchFamily="18" charset="0"/>
              </a:rPr>
              <a:t>da educação, as relações entre dimensão do corpo docente, do corpo </a:t>
            </a:r>
            <a:r>
              <a:rPr lang="pt-BR" sz="2400" dirty="0" smtClean="0">
                <a:latin typeface="Times New Roman" pitchFamily="18" charset="0"/>
                <a:cs typeface="Times New Roman" pitchFamily="18" charset="0"/>
              </a:rPr>
              <a:t>técnico </a:t>
            </a:r>
            <a:r>
              <a:rPr lang="pt-BR" sz="2400" dirty="0">
                <a:latin typeface="Times New Roman" pitchFamily="18" charset="0"/>
                <a:cs typeface="Times New Roman" pitchFamily="18" charset="0"/>
              </a:rPr>
              <a:t>e do corpo discente, a infraestrutura das escolas, os recursos pedagógicos </a:t>
            </a:r>
            <a:r>
              <a:rPr lang="pt-BR" sz="2400" dirty="0" smtClean="0">
                <a:latin typeface="Times New Roman" pitchFamily="18" charset="0"/>
                <a:cs typeface="Times New Roman" pitchFamily="18" charset="0"/>
              </a:rPr>
              <a:t> disponíveis </a:t>
            </a:r>
            <a:r>
              <a:rPr lang="pt-BR" sz="2400" dirty="0">
                <a:latin typeface="Times New Roman" pitchFamily="18" charset="0"/>
                <a:cs typeface="Times New Roman" pitchFamily="18" charset="0"/>
              </a:rPr>
              <a:t>e os processos da gestão, entre outras relevantes. </a:t>
            </a:r>
            <a:endParaRPr lang="pt-BR" sz="2400" dirty="0" smtClean="0">
              <a:latin typeface="Times New Roman" pitchFamily="18" charset="0"/>
              <a:cs typeface="Times New Roman" pitchFamily="18" charset="0"/>
            </a:endParaRPr>
          </a:p>
          <a:p>
            <a:pPr marL="0" indent="0" algn="just">
              <a:lnSpc>
                <a:spcPct val="170000"/>
              </a:lnSpc>
              <a:spcBef>
                <a:spcPts val="0"/>
              </a:spcBef>
              <a:buNone/>
            </a:pPr>
            <a:endParaRPr lang="pt-BR" sz="2400" dirty="0" smtClean="0">
              <a:latin typeface="Times New Roman" pitchFamily="18" charset="0"/>
              <a:cs typeface="Times New Roman" pitchFamily="18" charset="0"/>
            </a:endParaRPr>
          </a:p>
          <a:p>
            <a:pPr marL="0" indent="0" algn="just">
              <a:lnSpc>
                <a:spcPct val="170000"/>
              </a:lnSpc>
              <a:spcBef>
                <a:spcPts val="0"/>
              </a:spcBef>
              <a:buNone/>
            </a:pPr>
            <a:r>
              <a:rPr lang="pt-BR" sz="2400" dirty="0">
                <a:solidFill>
                  <a:srgbClr val="FF0000"/>
                </a:solidFill>
                <a:latin typeface="Times New Roman" pitchFamily="18" charset="0"/>
                <a:cs typeface="Times New Roman" pitchFamily="18" charset="0"/>
              </a:rPr>
              <a:t>§ 4º - Para a realização desta avaliação a Secretaria Municipal de Educação poderá buscar parcerias com instituições públicas, sendo vedada a contratação de empresas privadas.</a:t>
            </a:r>
          </a:p>
          <a:p>
            <a:pPr marL="0" indent="0" algn="just">
              <a:lnSpc>
                <a:spcPct val="170000"/>
              </a:lnSpc>
              <a:spcBef>
                <a:spcPts val="0"/>
              </a:spcBef>
              <a:buNone/>
            </a:pPr>
            <a:endParaRPr lang="pt-BR" sz="2400" dirty="0">
              <a:latin typeface="Times New Roman" pitchFamily="18" charset="0"/>
              <a:cs typeface="Times New Roman" pitchFamily="18" charset="0"/>
            </a:endParaRPr>
          </a:p>
          <a:p>
            <a:pPr algn="just">
              <a:lnSpc>
                <a:spcPct val="170000"/>
              </a:lnSpc>
              <a:spcBef>
                <a:spcPts val="0"/>
              </a:spcBef>
            </a:pPr>
            <a:endParaRPr lang="pt-BR" sz="2400" dirty="0">
              <a:latin typeface="Times New Roman" pitchFamily="18" charset="0"/>
              <a:cs typeface="Times New Roman" pitchFamily="18" charset="0"/>
            </a:endParaRPr>
          </a:p>
        </p:txBody>
      </p:sp>
    </p:spTree>
    <p:extLst>
      <p:ext uri="{BB962C8B-B14F-4D97-AF65-F5344CB8AC3E}">
        <p14:creationId xmlns:p14="http://schemas.microsoft.com/office/powerpoint/2010/main" val="6516398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640960" cy="6480720"/>
          </a:xfrm>
        </p:spPr>
        <p:txBody>
          <a:bodyPr>
            <a:normAutofit fontScale="62500" lnSpcReduction="20000"/>
          </a:bodyPr>
          <a:lstStyle/>
          <a:p>
            <a:pPr marL="0" indent="0" algn="just">
              <a:lnSpc>
                <a:spcPct val="170000"/>
              </a:lnSpc>
              <a:spcBef>
                <a:spcPts val="0"/>
              </a:spcBef>
              <a:buNone/>
            </a:pPr>
            <a:r>
              <a:rPr lang="pt-BR" dirty="0">
                <a:latin typeface="Times New Roman" pitchFamily="18" charset="0"/>
                <a:cs typeface="Times New Roman" pitchFamily="18" charset="0"/>
              </a:rPr>
              <a:t>Art. 13. As metas e estratégias aprovadas pelo Plano Nacional de Educação referente a </a:t>
            </a:r>
            <a:r>
              <a:rPr lang="pt-BR" dirty="0" smtClean="0">
                <a:latin typeface="Times New Roman" pitchFamily="18" charset="0"/>
                <a:cs typeface="Times New Roman" pitchFamily="18" charset="0"/>
              </a:rPr>
              <a:t>níveis </a:t>
            </a:r>
            <a:r>
              <a:rPr lang="pt-BR" dirty="0">
                <a:latin typeface="Times New Roman" pitchFamily="18" charset="0"/>
                <a:cs typeface="Times New Roman" pitchFamily="18" charset="0"/>
              </a:rPr>
              <a:t>e modalidades de ensino que extrapolam a responsabilidade constitucional do </a:t>
            </a:r>
            <a:r>
              <a:rPr lang="pt-BR" dirty="0" smtClean="0">
                <a:latin typeface="Times New Roman" pitchFamily="18" charset="0"/>
                <a:cs typeface="Times New Roman" pitchFamily="18" charset="0"/>
              </a:rPr>
              <a:t>município </a:t>
            </a:r>
            <a:r>
              <a:rPr lang="pt-BR" dirty="0">
                <a:latin typeface="Times New Roman" pitchFamily="18" charset="0"/>
                <a:cs typeface="Times New Roman" pitchFamily="18" charset="0"/>
              </a:rPr>
              <a:t>de Rio Claro, como as que tratam do ensino superior, do ensino médio e da </a:t>
            </a:r>
            <a:r>
              <a:rPr lang="pt-BR" dirty="0" smtClean="0">
                <a:latin typeface="Times New Roman" pitchFamily="18" charset="0"/>
                <a:cs typeface="Times New Roman" pitchFamily="18" charset="0"/>
              </a:rPr>
              <a:t>educação </a:t>
            </a:r>
            <a:r>
              <a:rPr lang="pt-BR" dirty="0">
                <a:latin typeface="Times New Roman" pitchFamily="18" charset="0"/>
                <a:cs typeface="Times New Roman" pitchFamily="18" charset="0"/>
              </a:rPr>
              <a:t>profissional em nível médio e superior serão acompanhadas e </a:t>
            </a:r>
            <a:r>
              <a:rPr lang="pt-BR" dirty="0" smtClean="0">
                <a:latin typeface="Times New Roman" pitchFamily="18" charset="0"/>
                <a:cs typeface="Times New Roman" pitchFamily="18" charset="0"/>
              </a:rPr>
              <a:t>fiscalizadas pelo </a:t>
            </a:r>
            <a:r>
              <a:rPr lang="pt-BR" dirty="0">
                <a:latin typeface="Times New Roman" pitchFamily="18" charset="0"/>
                <a:cs typeface="Times New Roman" pitchFamily="18" charset="0"/>
              </a:rPr>
              <a:t>Conselho Municipal de Educação (COMERC), pelo Conselho Municipal dos </a:t>
            </a:r>
            <a:r>
              <a:rPr lang="pt-BR" dirty="0" smtClean="0">
                <a:latin typeface="Times New Roman" pitchFamily="18" charset="0"/>
                <a:cs typeface="Times New Roman" pitchFamily="18" charset="0"/>
              </a:rPr>
              <a:t>Direitos </a:t>
            </a:r>
            <a:r>
              <a:rPr lang="pt-BR" dirty="0">
                <a:latin typeface="Times New Roman" pitchFamily="18" charset="0"/>
                <a:cs typeface="Times New Roman" pitchFamily="18" charset="0"/>
              </a:rPr>
              <a:t>da Criança e do Adolescente (CMDCA) e pelo Conselho Tutelar, de </a:t>
            </a:r>
            <a:r>
              <a:rPr lang="pt-BR" dirty="0" smtClean="0">
                <a:latin typeface="Times New Roman" pitchFamily="18" charset="0"/>
                <a:cs typeface="Times New Roman" pitchFamily="18" charset="0"/>
              </a:rPr>
              <a:t>acordo com </a:t>
            </a:r>
            <a:r>
              <a:rPr lang="pt-BR" dirty="0">
                <a:latin typeface="Times New Roman" pitchFamily="18" charset="0"/>
                <a:cs typeface="Times New Roman" pitchFamily="18" charset="0"/>
              </a:rPr>
              <a:t>suas respectivas competências. </a:t>
            </a:r>
          </a:p>
          <a:p>
            <a:pPr marL="0" indent="0" algn="just">
              <a:lnSpc>
                <a:spcPct val="170000"/>
              </a:lnSpc>
              <a:spcBef>
                <a:spcPts val="0"/>
              </a:spcBef>
              <a:buNone/>
            </a:pPr>
            <a:endParaRPr lang="pt-BR" dirty="0" smtClean="0">
              <a:latin typeface="Times New Roman" pitchFamily="18" charset="0"/>
              <a:cs typeface="Times New Roman" pitchFamily="18" charset="0"/>
            </a:endParaRPr>
          </a:p>
          <a:p>
            <a:pPr marL="0" indent="0" algn="just">
              <a:lnSpc>
                <a:spcPct val="170000"/>
              </a:lnSpc>
              <a:spcBef>
                <a:spcPts val="0"/>
              </a:spcBef>
              <a:buNone/>
            </a:pPr>
            <a:r>
              <a:rPr lang="pt-BR" dirty="0" smtClean="0">
                <a:latin typeface="Times New Roman" pitchFamily="18" charset="0"/>
                <a:cs typeface="Times New Roman" pitchFamily="18" charset="0"/>
              </a:rPr>
              <a:t>Parágrafo </a:t>
            </a:r>
            <a:r>
              <a:rPr lang="pt-BR" dirty="0">
                <a:latin typeface="Times New Roman" pitchFamily="18" charset="0"/>
                <a:cs typeface="Times New Roman" pitchFamily="18" charset="0"/>
              </a:rPr>
              <a:t>único. Os conselhos municipais citados no caput deverão produzir </a:t>
            </a:r>
            <a:r>
              <a:rPr lang="pt-BR" dirty="0" smtClean="0">
                <a:latin typeface="Times New Roman" pitchFamily="18" charset="0"/>
                <a:cs typeface="Times New Roman" pitchFamily="18" charset="0"/>
              </a:rPr>
              <a:t>relatórios</a:t>
            </a:r>
            <a:r>
              <a:rPr lang="pt-BR" dirty="0">
                <a:latin typeface="Times New Roman" pitchFamily="18" charset="0"/>
                <a:cs typeface="Times New Roman" pitchFamily="18" charset="0"/>
              </a:rPr>
              <a:t>, a cada dois anos, com a síntese do acompanhamento realizado e dos </a:t>
            </a:r>
            <a:r>
              <a:rPr lang="pt-BR" dirty="0" smtClean="0">
                <a:latin typeface="Times New Roman" pitchFamily="18" charset="0"/>
                <a:cs typeface="Times New Roman" pitchFamily="18" charset="0"/>
              </a:rPr>
              <a:t>resultados </a:t>
            </a:r>
            <a:r>
              <a:rPr lang="pt-BR" dirty="0">
                <a:latin typeface="Times New Roman" pitchFamily="18" charset="0"/>
                <a:cs typeface="Times New Roman" pitchFamily="18" charset="0"/>
              </a:rPr>
              <a:t>obtidos, a serem encaminhados ao Fórum Permanente de Educação. </a:t>
            </a: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6645454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12968" cy="6408712"/>
          </a:xfrm>
        </p:spPr>
        <p:txBody>
          <a:bodyPr>
            <a:normAutofit/>
          </a:bodyPr>
          <a:lstStyle/>
          <a:p>
            <a:pPr marL="0" indent="0" algn="just">
              <a:lnSpc>
                <a:spcPct val="150000"/>
              </a:lnSpc>
              <a:spcBef>
                <a:spcPts val="0"/>
              </a:spcBef>
              <a:buNone/>
            </a:pPr>
            <a:r>
              <a:rPr lang="pt-BR" dirty="0">
                <a:latin typeface="Times New Roman" pitchFamily="18" charset="0"/>
                <a:cs typeface="Times New Roman" pitchFamily="18" charset="0"/>
              </a:rPr>
              <a:t>Art. 14. O Poder Executivo encaminhará à Câmara Municipal, até o final do primeiro </a:t>
            </a:r>
            <a:r>
              <a:rPr lang="pt-BR" dirty="0" smtClean="0">
                <a:latin typeface="Times New Roman" pitchFamily="18" charset="0"/>
                <a:cs typeface="Times New Roman" pitchFamily="18" charset="0"/>
              </a:rPr>
              <a:t>semestre </a:t>
            </a:r>
            <a:r>
              <a:rPr lang="pt-BR" dirty="0">
                <a:latin typeface="Times New Roman" pitchFamily="18" charset="0"/>
                <a:cs typeface="Times New Roman" pitchFamily="18" charset="0"/>
              </a:rPr>
              <a:t>do nono ano de vigência deste Plano, projeto de lei referente ao Plano </a:t>
            </a:r>
            <a:r>
              <a:rPr lang="pt-BR" dirty="0" smtClean="0">
                <a:latin typeface="Times New Roman" pitchFamily="18" charset="0"/>
                <a:cs typeface="Times New Roman" pitchFamily="18" charset="0"/>
              </a:rPr>
              <a:t>Municipal </a:t>
            </a:r>
            <a:r>
              <a:rPr lang="pt-BR" dirty="0">
                <a:latin typeface="Times New Roman" pitchFamily="18" charset="0"/>
                <a:cs typeface="Times New Roman" pitchFamily="18" charset="0"/>
              </a:rPr>
              <a:t>de Educação, a vigorar no período subsequente ao final da vigência deste, </a:t>
            </a:r>
            <a:r>
              <a:rPr lang="pt-BR" dirty="0" smtClean="0">
                <a:latin typeface="Times New Roman" pitchFamily="18" charset="0"/>
                <a:cs typeface="Times New Roman" pitchFamily="18" charset="0"/>
              </a:rPr>
              <a:t>que </a:t>
            </a:r>
            <a:r>
              <a:rPr lang="pt-BR" dirty="0">
                <a:latin typeface="Times New Roman" pitchFamily="18" charset="0"/>
                <a:cs typeface="Times New Roman" pitchFamily="18" charset="0"/>
              </a:rPr>
              <a:t>incluirá diagnóstico, diretrizes, metas e estratégias para o decênio </a:t>
            </a:r>
            <a:r>
              <a:rPr lang="pt-BR" dirty="0" smtClean="0">
                <a:latin typeface="Times New Roman" pitchFamily="18" charset="0"/>
                <a:cs typeface="Times New Roman" pitchFamily="18" charset="0"/>
              </a:rPr>
              <a:t>subsequente </a:t>
            </a:r>
            <a:r>
              <a:rPr lang="pt-BR" dirty="0" smtClean="0">
                <a:solidFill>
                  <a:srgbClr val="FF0000"/>
                </a:solidFill>
                <a:latin typeface="Times New Roman" pitchFamily="18" charset="0"/>
                <a:cs typeface="Times New Roman" pitchFamily="18" charset="0"/>
              </a:rPr>
              <a:t>em consonância com o Plano Nacional de Educação.</a:t>
            </a:r>
            <a:r>
              <a:rPr lang="pt-BR" dirty="0" smtClean="0">
                <a:latin typeface="Times New Roman" pitchFamily="18" charset="0"/>
                <a:cs typeface="Times New Roman" pitchFamily="18" charset="0"/>
              </a:rPr>
              <a:t> </a:t>
            </a:r>
            <a:endParaRPr lang="pt-BR" dirty="0">
              <a:latin typeface="Times New Roman" pitchFamily="18" charset="0"/>
              <a:cs typeface="Times New Roman" pitchFamily="18" charset="0"/>
            </a:endParaRP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580128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332656"/>
            <a:ext cx="8229600" cy="5793507"/>
          </a:xfrm>
        </p:spPr>
        <p:txBody>
          <a:bodyPr>
            <a:normAutofit fontScale="92500" lnSpcReduction="10000"/>
          </a:bodyPr>
          <a:lstStyle/>
          <a:p>
            <a:pPr marL="0" indent="0" algn="just">
              <a:lnSpc>
                <a:spcPct val="160000"/>
              </a:lnSpc>
              <a:spcBef>
                <a:spcPts val="0"/>
              </a:spcBef>
              <a:buNone/>
            </a:pPr>
            <a:r>
              <a:rPr lang="pt-BR" dirty="0">
                <a:latin typeface="Times New Roman" pitchFamily="18" charset="0"/>
                <a:cs typeface="Times New Roman" pitchFamily="18" charset="0"/>
              </a:rPr>
              <a:t>Art.15. Assegurar a construção de escolas municipais em locais adequados, respeitando </a:t>
            </a:r>
            <a:r>
              <a:rPr lang="pt-BR" dirty="0" smtClean="0">
                <a:latin typeface="Times New Roman" pitchFamily="18" charset="0"/>
                <a:cs typeface="Times New Roman" pitchFamily="18" charset="0"/>
              </a:rPr>
              <a:t>a </a:t>
            </a:r>
            <a:r>
              <a:rPr lang="pt-BR" dirty="0">
                <a:latin typeface="Times New Roman" pitchFamily="18" charset="0"/>
                <a:cs typeface="Times New Roman" pitchFamily="18" charset="0"/>
              </a:rPr>
              <a:t>metragem específica exigida por aluno para as salas de aula, e de acordo com o nível </a:t>
            </a:r>
            <a:r>
              <a:rPr lang="pt-BR" dirty="0" smtClean="0">
                <a:latin typeface="Times New Roman" pitchFamily="18" charset="0"/>
                <a:cs typeface="Times New Roman" pitchFamily="18" charset="0"/>
              </a:rPr>
              <a:t>de </a:t>
            </a:r>
            <a:r>
              <a:rPr lang="pt-BR" dirty="0">
                <a:latin typeface="Times New Roman" pitchFamily="18" charset="0"/>
                <a:cs typeface="Times New Roman" pitchFamily="18" charset="0"/>
              </a:rPr>
              <a:t>ensino, espaços como de sala de leitura, brinquedoteca, refeitório amplo e arejado, </a:t>
            </a:r>
            <a:r>
              <a:rPr lang="pt-BR" dirty="0" smtClean="0">
                <a:latin typeface="Times New Roman" pitchFamily="18" charset="0"/>
                <a:cs typeface="Times New Roman" pitchFamily="18" charset="0"/>
              </a:rPr>
              <a:t>parque</a:t>
            </a:r>
            <a:r>
              <a:rPr lang="pt-BR" dirty="0">
                <a:latin typeface="Times New Roman" pitchFamily="18" charset="0"/>
                <a:cs typeface="Times New Roman" pitchFamily="18" charset="0"/>
              </a:rPr>
              <a:t>, tanque de areia, sala de recursos, </a:t>
            </a:r>
            <a:r>
              <a:rPr lang="pt-BR" dirty="0" smtClean="0">
                <a:solidFill>
                  <a:srgbClr val="FF0000"/>
                </a:solidFill>
                <a:latin typeface="Times New Roman" pitchFamily="18" charset="0"/>
                <a:cs typeface="Times New Roman" pitchFamily="18" charset="0"/>
              </a:rPr>
              <a:t>sala multiuso, quadra poliesportiva, entre outros previstos pelo </a:t>
            </a:r>
            <a:r>
              <a:rPr lang="pt-BR" dirty="0" err="1" smtClean="0">
                <a:solidFill>
                  <a:srgbClr val="FF0000"/>
                </a:solidFill>
                <a:latin typeface="Times New Roman" pitchFamily="18" charset="0"/>
                <a:cs typeface="Times New Roman" pitchFamily="18" charset="0"/>
              </a:rPr>
              <a:t>CAQi</a:t>
            </a:r>
            <a:r>
              <a:rPr lang="pt-BR" dirty="0" smtClean="0">
                <a:solidFill>
                  <a:srgbClr val="FF0000"/>
                </a:solidFill>
                <a:latin typeface="Times New Roman" pitchFamily="18" charset="0"/>
                <a:cs typeface="Times New Roman" pitchFamily="18" charset="0"/>
              </a:rPr>
              <a:t>.</a:t>
            </a: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2217585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260648"/>
            <a:ext cx="8229600" cy="6120680"/>
          </a:xfrm>
        </p:spPr>
        <p:txBody>
          <a:bodyPr>
            <a:normAutofit/>
          </a:bodyPr>
          <a:lstStyle/>
          <a:p>
            <a:pPr marL="0" indent="0" algn="just">
              <a:lnSpc>
                <a:spcPct val="150000"/>
              </a:lnSpc>
              <a:spcBef>
                <a:spcPts val="0"/>
              </a:spcBef>
              <a:buNone/>
            </a:pPr>
            <a:r>
              <a:rPr lang="pt-BR" dirty="0">
                <a:solidFill>
                  <a:srgbClr val="FF0000"/>
                </a:solidFill>
                <a:latin typeface="Times New Roman" pitchFamily="18" charset="0"/>
                <a:cs typeface="Times New Roman" pitchFamily="18" charset="0"/>
              </a:rPr>
              <a:t>Art. 16. Qualquer projeto de lei de matéria que se refira à educação deverá ser precedida de consulta à Secretaria Municipal de Educação (SME) e ao Conselho Municipal de Educação de Rio Claro (COMERC).</a:t>
            </a: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9717025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640960" cy="6264696"/>
          </a:xfrm>
        </p:spPr>
        <p:txBody>
          <a:bodyPr>
            <a:normAutofit/>
          </a:bodyPr>
          <a:lstStyle/>
          <a:p>
            <a:pPr marL="0" indent="0" algn="just">
              <a:lnSpc>
                <a:spcPct val="150000"/>
              </a:lnSpc>
              <a:spcBef>
                <a:spcPts val="0"/>
              </a:spcBef>
              <a:buNone/>
            </a:pPr>
            <a:r>
              <a:rPr lang="pt-BR" dirty="0">
                <a:solidFill>
                  <a:srgbClr val="FF0000"/>
                </a:solidFill>
                <a:latin typeface="Times New Roman" pitchFamily="18" charset="0"/>
                <a:cs typeface="Times New Roman" pitchFamily="18" charset="0"/>
              </a:rPr>
              <a:t>Art. 17. Qualquer modificação no Estatuto dos Servidores Municipais, no Estatuto e no Plano de Cargos, Carreiras e Vencimentos do Magistério Público Municipal só poderá ser realizada após ampla consulta aos envolvidos.</a:t>
            </a: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94586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260648"/>
            <a:ext cx="8229600" cy="6192688"/>
          </a:xfrm>
        </p:spPr>
        <p:txBody>
          <a:bodyPr/>
          <a:lstStyle/>
          <a:p>
            <a:pPr marL="0" indent="0" algn="just">
              <a:lnSpc>
                <a:spcPct val="150000"/>
              </a:lnSpc>
              <a:spcBef>
                <a:spcPts val="0"/>
              </a:spcBef>
              <a:buNone/>
            </a:pPr>
            <a:r>
              <a:rPr lang="pt-BR" dirty="0">
                <a:latin typeface="Times New Roman" pitchFamily="18" charset="0"/>
                <a:cs typeface="Times New Roman" pitchFamily="18" charset="0"/>
              </a:rPr>
              <a:t>Art. 18. Esta lei entra em vigor na data de sua publicação.</a:t>
            </a: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9614869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12968" cy="6264696"/>
          </a:xfrm>
        </p:spPr>
        <p:txBody>
          <a:bodyPr>
            <a:normAutofit/>
          </a:bodyPr>
          <a:lstStyle/>
          <a:p>
            <a:pPr marL="0" indent="0" algn="just">
              <a:lnSpc>
                <a:spcPct val="150000"/>
              </a:lnSpc>
              <a:spcBef>
                <a:spcPts val="0"/>
              </a:spcBef>
              <a:buNone/>
            </a:pPr>
            <a:r>
              <a:rPr lang="pt-BR" b="1" dirty="0" smtClean="0">
                <a:latin typeface="Times New Roman" pitchFamily="18" charset="0"/>
                <a:cs typeface="Times New Roman" pitchFamily="18" charset="0"/>
              </a:rPr>
              <a:t>META 1 - Universalizar, até 2016, o atendimento escolar da população de quatro e  cinco anos de idade.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4318439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12968" cy="6264696"/>
          </a:xfrm>
        </p:spPr>
        <p:txBody>
          <a:bodyPr>
            <a:normAutofit/>
          </a:bodyPr>
          <a:lstStyle/>
          <a:p>
            <a:pPr marL="0" indent="0" algn="just">
              <a:lnSpc>
                <a:spcPct val="160000"/>
              </a:lnSpc>
              <a:spcBef>
                <a:spcPts val="0"/>
              </a:spcBef>
              <a:buNone/>
            </a:pPr>
            <a:r>
              <a:rPr lang="pt-BR" dirty="0">
                <a:solidFill>
                  <a:srgbClr val="FF0000"/>
                </a:solidFill>
                <a:latin typeface="Times New Roman" pitchFamily="18" charset="0"/>
                <a:cs typeface="Times New Roman" pitchFamily="18" charset="0"/>
              </a:rPr>
              <a:t>ESTRATÉGIA 1.1 – Atender, até o início do 2º ano de vigência do Plano Municipal de Educação, no mínimo 65% da população de 4 e 5 anos de idade, ainda não contemplada pelas escolas públicas municipais.</a:t>
            </a:r>
          </a:p>
          <a:p>
            <a:pPr marL="0" indent="0" algn="just">
              <a:lnSpc>
                <a:spcPct val="160000"/>
              </a:lnSpc>
              <a:spcBef>
                <a:spcPts val="0"/>
              </a:spcBef>
              <a:buNone/>
            </a:pPr>
            <a:endParaRPr lang="pt-BR" dirty="0" smtClean="0">
              <a:solidFill>
                <a:srgbClr val="FF0000"/>
              </a:solidFill>
              <a:latin typeface="Times New Roman" pitchFamily="18" charset="0"/>
              <a:cs typeface="Times New Roman" pitchFamily="18" charset="0"/>
            </a:endParaRPr>
          </a:p>
          <a:p>
            <a:pPr marL="0" indent="0" algn="just">
              <a:lnSpc>
                <a:spcPct val="160000"/>
              </a:lnSpc>
              <a:spcBef>
                <a:spcPts val="0"/>
              </a:spcBef>
              <a:buNone/>
            </a:pPr>
            <a:endParaRPr lang="pt-BR" dirty="0" smtClean="0">
              <a:solidFill>
                <a:srgbClr val="FF0000"/>
              </a:solidFill>
              <a:latin typeface="Times New Roman" pitchFamily="18" charset="0"/>
              <a:cs typeface="Times New Roman" pitchFamily="18" charset="0"/>
            </a:endParaRPr>
          </a:p>
          <a:p>
            <a:pPr marL="0" indent="0" algn="just">
              <a:lnSpc>
                <a:spcPct val="160000"/>
              </a:lnSpc>
              <a:spcBef>
                <a:spcPts val="0"/>
              </a:spcBef>
              <a:buNone/>
            </a:pPr>
            <a:endParaRPr lang="pt-BR" dirty="0" smtClean="0">
              <a:solidFill>
                <a:srgbClr val="FF0000"/>
              </a:solidFill>
              <a:latin typeface="Times New Roman" pitchFamily="18" charset="0"/>
              <a:cs typeface="Times New Roman" pitchFamily="18" charset="0"/>
            </a:endParaRPr>
          </a:p>
          <a:p>
            <a:pPr algn="just">
              <a:lnSpc>
                <a:spcPct val="160000"/>
              </a:lnSpc>
              <a:spcBef>
                <a:spcPts val="0"/>
              </a:spcBef>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717635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12968" cy="6264696"/>
          </a:xfrm>
        </p:spPr>
        <p:txBody>
          <a:bodyPr>
            <a:normAutofit/>
          </a:bodyPr>
          <a:lstStyle/>
          <a:p>
            <a:pPr marL="0" indent="0" algn="just">
              <a:lnSpc>
                <a:spcPct val="160000"/>
              </a:lnSpc>
              <a:spcBef>
                <a:spcPts val="0"/>
              </a:spcBef>
              <a:buNone/>
            </a:pPr>
            <a:r>
              <a:rPr lang="pt-BR" dirty="0" smtClean="0">
                <a:latin typeface="Times New Roman" pitchFamily="18" charset="0"/>
                <a:cs typeface="Times New Roman" pitchFamily="18" charset="0"/>
              </a:rPr>
              <a:t>ESTRATÉGIA </a:t>
            </a:r>
            <a:r>
              <a:rPr lang="pt-BR" dirty="0">
                <a:latin typeface="Times New Roman" pitchFamily="18" charset="0"/>
                <a:cs typeface="Times New Roman" pitchFamily="18" charset="0"/>
              </a:rPr>
              <a:t>1. 2 </a:t>
            </a:r>
            <a:r>
              <a:rPr lang="pt-BR" dirty="0" smtClean="0">
                <a:latin typeface="Times New Roman" pitchFamily="18" charset="0"/>
                <a:cs typeface="Times New Roman" pitchFamily="18" charset="0"/>
              </a:rPr>
              <a:t>– Realizar, até dezembro do primeiro ano de vigência deste Plano Municipal de Educação, levantamento da  população de 4 e 5 anos de idade no município ainda não atendida em Educação Infantil, como forma de planejar a oferta para os anos de 2015 e 2016. </a:t>
            </a:r>
          </a:p>
          <a:p>
            <a:pPr marL="0" indent="0" algn="just">
              <a:lnSpc>
                <a:spcPct val="160000"/>
              </a:lnSpc>
              <a:spcBef>
                <a:spcPts val="0"/>
              </a:spcBef>
              <a:buNone/>
            </a:pPr>
            <a:endParaRPr lang="pt-BR" dirty="0" smtClean="0">
              <a:latin typeface="Times New Roman" pitchFamily="18" charset="0"/>
              <a:cs typeface="Times New Roman" pitchFamily="18" charset="0"/>
            </a:endParaRPr>
          </a:p>
          <a:p>
            <a:pPr marL="0" indent="0" algn="just">
              <a:lnSpc>
                <a:spcPct val="160000"/>
              </a:lnSpc>
              <a:spcBef>
                <a:spcPts val="0"/>
              </a:spcBef>
              <a:buNone/>
            </a:pPr>
            <a:endParaRPr lang="pt-BR" dirty="0" smtClean="0">
              <a:latin typeface="Times New Roman" pitchFamily="18" charset="0"/>
              <a:cs typeface="Times New Roman" pitchFamily="18" charset="0"/>
            </a:endParaRPr>
          </a:p>
          <a:p>
            <a:pPr algn="just">
              <a:lnSpc>
                <a:spcPct val="16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5615936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12968" cy="6264696"/>
          </a:xfrm>
        </p:spPr>
        <p:txBody>
          <a:bodyPr>
            <a:normAutofit fontScale="92500" lnSpcReduction="10000"/>
          </a:bodyPr>
          <a:lstStyle/>
          <a:p>
            <a:pPr marL="0" indent="0" algn="just">
              <a:lnSpc>
                <a:spcPct val="170000"/>
              </a:lnSpc>
              <a:spcBef>
                <a:spcPts val="0"/>
              </a:spcBef>
              <a:buNone/>
            </a:pPr>
            <a:r>
              <a:rPr lang="pt-BR" dirty="0">
                <a:latin typeface="Times New Roman" pitchFamily="18" charset="0"/>
                <a:cs typeface="Times New Roman" pitchFamily="18" charset="0"/>
              </a:rPr>
              <a:t>ESTRATÉGIA 1. 3 </a:t>
            </a:r>
            <a:r>
              <a:rPr lang="pt-BR" dirty="0" smtClean="0">
                <a:latin typeface="Times New Roman" pitchFamily="18" charset="0"/>
                <a:cs typeface="Times New Roman" pitchFamily="18" charset="0"/>
              </a:rPr>
              <a:t>– Garantir o acesso à educação infantil (4 a 5 anos de idade) e a oferta do atendimento  educacional especializado complementar e suplementar aos alunos com deficiência, transtornos globais do desenvolvimento e altas habilidades ou </a:t>
            </a:r>
            <a:r>
              <a:rPr lang="pt-BR" dirty="0" err="1" smtClean="0">
                <a:latin typeface="Times New Roman" pitchFamily="18" charset="0"/>
                <a:cs typeface="Times New Roman" pitchFamily="18" charset="0"/>
              </a:rPr>
              <a:t>superdotação</a:t>
            </a:r>
            <a:r>
              <a:rPr lang="pt-BR" dirty="0" smtClean="0">
                <a:latin typeface="Times New Roman" pitchFamily="18" charset="0"/>
                <a:cs typeface="Times New Roman" pitchFamily="18" charset="0"/>
              </a:rPr>
              <a:t>,  assegurando a educação bilíngue para crianças surdas e a transversalidade da educação especial nessa etapa da educação básica. </a:t>
            </a:r>
          </a:p>
          <a:p>
            <a:pPr marL="0" indent="0" algn="just">
              <a:buNone/>
            </a:pP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dirty="0" smtClean="0">
              <a:latin typeface="Times New Roman" pitchFamily="18" charset="0"/>
              <a:cs typeface="Times New Roman" pitchFamily="18" charset="0"/>
            </a:endParaRPr>
          </a:p>
          <a:p>
            <a:pPr algn="just"/>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1960868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12968" cy="6264696"/>
          </a:xfrm>
        </p:spPr>
        <p:txBody>
          <a:bodyPr>
            <a:normAutofit fontScale="92500"/>
          </a:bodyPr>
          <a:lstStyle/>
          <a:p>
            <a:pPr marL="0" indent="0" algn="just">
              <a:lnSpc>
                <a:spcPct val="170000"/>
              </a:lnSpc>
              <a:spcBef>
                <a:spcPts val="0"/>
              </a:spcBef>
              <a:buNone/>
            </a:pPr>
            <a:r>
              <a:rPr lang="pt-BR" dirty="0" smtClean="0">
                <a:latin typeface="Times New Roman" pitchFamily="18" charset="0"/>
                <a:cs typeface="Times New Roman" pitchFamily="18" charset="0"/>
              </a:rPr>
              <a:t>ESTRATÉGIA </a:t>
            </a:r>
            <a:r>
              <a:rPr lang="pt-BR" dirty="0">
                <a:latin typeface="Times New Roman" pitchFamily="18" charset="0"/>
                <a:cs typeface="Times New Roman" pitchFamily="18" charset="0"/>
              </a:rPr>
              <a:t>1. 4 </a:t>
            </a:r>
            <a:r>
              <a:rPr lang="pt-BR" dirty="0" smtClean="0">
                <a:latin typeface="Times New Roman" pitchFamily="18" charset="0"/>
                <a:cs typeface="Times New Roman" pitchFamily="18" charset="0"/>
              </a:rPr>
              <a:t>– Preservar as especificidades da educação infantil na organização das redes escolares, garantindo o atendimento da criança de até cinco anos em estabelecimentos que atendam a parâmetros nacionais de qualidade e a articulação com a etapa escolar  seguinte, visando ao ingresso do aluno de seis anos de idade no ensino fundamental. </a:t>
            </a:r>
          </a:p>
          <a:p>
            <a:pPr marL="0" indent="0" algn="just">
              <a:lnSpc>
                <a:spcPct val="170000"/>
              </a:lnSpc>
              <a:spcBef>
                <a:spcPts val="0"/>
              </a:spcBef>
              <a:buNone/>
            </a:pPr>
            <a:endParaRPr lang="pt-BR" dirty="0" smtClean="0">
              <a:latin typeface="Times New Roman" pitchFamily="18" charset="0"/>
              <a:cs typeface="Times New Roman" pitchFamily="18" charset="0"/>
            </a:endParaRPr>
          </a:p>
          <a:p>
            <a:pPr algn="just"/>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751734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6632"/>
            <a:ext cx="8712968" cy="6480720"/>
          </a:xfrm>
        </p:spPr>
        <p:txBody>
          <a:bodyPr>
            <a:noAutofit/>
          </a:bodyPr>
          <a:lstStyle/>
          <a:p>
            <a:pPr marL="0" indent="0" algn="just">
              <a:lnSpc>
                <a:spcPct val="170000"/>
              </a:lnSpc>
              <a:spcBef>
                <a:spcPts val="0"/>
              </a:spcBef>
              <a:buNone/>
            </a:pPr>
            <a:r>
              <a:rPr lang="pt-BR" sz="2400" dirty="0">
                <a:latin typeface="Times New Roman" pitchFamily="18" charset="0"/>
                <a:cs typeface="Times New Roman" pitchFamily="18" charset="0"/>
              </a:rPr>
              <a:t>ESTRATÉGIA 1. 5 </a:t>
            </a:r>
            <a:r>
              <a:rPr lang="pt-BR" sz="2400" dirty="0" smtClean="0">
                <a:latin typeface="Times New Roman" pitchFamily="18" charset="0"/>
                <a:cs typeface="Times New Roman" pitchFamily="18" charset="0"/>
              </a:rPr>
              <a:t>– Fortalecer o acompanhamento e o monitoramento do acesso e da permanência das  crianças na educação infantil, em especial dos beneficiários de programas de transferência de renda, em colaboração com as famílias e com órgãos públicos de  assistência social, saúde e proteção à infância. Até o prazo de seis meses de vigência deste Plano Municipal Educação, o Prefeito Municipal de Rio Claro deverá efetivar a formação de comissão  especial, contendo representantes de diferentes segmentos, eleitos entre seus pares, que ficará responsável por adotar as providências cabíveis para concretizar esta estratégia. </a:t>
            </a:r>
          </a:p>
          <a:p>
            <a:pPr marL="0" indent="0" algn="just">
              <a:lnSpc>
                <a:spcPct val="170000"/>
              </a:lnSpc>
              <a:spcBef>
                <a:spcPts val="0"/>
              </a:spcBef>
              <a:buNone/>
            </a:pPr>
            <a:endParaRPr lang="pt-BR"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5426994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6632"/>
            <a:ext cx="8712968" cy="6480720"/>
          </a:xfrm>
        </p:spPr>
        <p:txBody>
          <a:bodyPr>
            <a:noAutofit/>
          </a:bodyPr>
          <a:lstStyle/>
          <a:p>
            <a:pPr marL="0" indent="0" algn="just">
              <a:lnSpc>
                <a:spcPct val="170000"/>
              </a:lnSpc>
              <a:spcBef>
                <a:spcPts val="0"/>
              </a:spcBef>
              <a:buNone/>
            </a:pPr>
            <a:r>
              <a:rPr lang="pt-BR" sz="2400" dirty="0">
                <a:latin typeface="Times New Roman" pitchFamily="18" charset="0"/>
                <a:cs typeface="Times New Roman" pitchFamily="18" charset="0"/>
              </a:rPr>
              <a:t>ESTRATÉGIA 1. 6 </a:t>
            </a:r>
            <a:r>
              <a:rPr lang="pt-BR" sz="2400" dirty="0" smtClean="0">
                <a:latin typeface="Times New Roman" pitchFamily="18" charset="0"/>
                <a:cs typeface="Times New Roman" pitchFamily="18" charset="0"/>
              </a:rPr>
              <a:t>– Promover campanhas de conscientização às famílias sobre a obrigatoriedade da  educação infantil para crianças de 4 e 5 anos de idade, em parceria com órgãos públicos  de assistência social, saúde e proteção à infância. </a:t>
            </a:r>
          </a:p>
          <a:p>
            <a:pPr marL="0" indent="0" algn="just">
              <a:lnSpc>
                <a:spcPct val="170000"/>
              </a:lnSpc>
              <a:spcBef>
                <a:spcPts val="0"/>
              </a:spcBef>
              <a:buNone/>
            </a:pPr>
            <a:endParaRPr lang="pt-BR" sz="2400" dirty="0" smtClean="0">
              <a:latin typeface="Times New Roman" pitchFamily="18" charset="0"/>
              <a:cs typeface="Times New Roman" pitchFamily="18" charset="0"/>
            </a:endParaRPr>
          </a:p>
          <a:p>
            <a:pPr algn="just">
              <a:lnSpc>
                <a:spcPct val="170000"/>
              </a:lnSpc>
              <a:spcBef>
                <a:spcPts val="0"/>
              </a:spcBef>
            </a:pPr>
            <a:endParaRPr lang="pt-BR" sz="2400" dirty="0">
              <a:latin typeface="Times New Roman" pitchFamily="18" charset="0"/>
              <a:cs typeface="Times New Roman" pitchFamily="18" charset="0"/>
            </a:endParaRPr>
          </a:p>
        </p:txBody>
      </p:sp>
    </p:spTree>
    <p:extLst>
      <p:ext uri="{BB962C8B-B14F-4D97-AF65-F5344CB8AC3E}">
        <p14:creationId xmlns:p14="http://schemas.microsoft.com/office/powerpoint/2010/main" val="15293540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6632"/>
            <a:ext cx="8712968" cy="6480720"/>
          </a:xfrm>
        </p:spPr>
        <p:txBody>
          <a:bodyPr>
            <a:noAutofit/>
          </a:bodyPr>
          <a:lstStyle/>
          <a:p>
            <a:pPr marL="0" indent="0" algn="just">
              <a:lnSpc>
                <a:spcPct val="170000"/>
              </a:lnSpc>
              <a:spcBef>
                <a:spcPts val="0"/>
              </a:spcBef>
              <a:buNone/>
            </a:pPr>
            <a:r>
              <a:rPr lang="pt-BR" sz="2400" dirty="0" smtClean="0">
                <a:latin typeface="Times New Roman" pitchFamily="18" charset="0"/>
                <a:cs typeface="Times New Roman" pitchFamily="18" charset="0"/>
              </a:rPr>
              <a:t>ESTRATÉGIA </a:t>
            </a:r>
            <a:r>
              <a:rPr lang="pt-BR" sz="2400" dirty="0">
                <a:latin typeface="Times New Roman" pitchFamily="18" charset="0"/>
                <a:cs typeface="Times New Roman" pitchFamily="18" charset="0"/>
              </a:rPr>
              <a:t>1. 7 </a:t>
            </a:r>
            <a:r>
              <a:rPr lang="pt-BR" sz="2400" dirty="0" smtClean="0">
                <a:latin typeface="Times New Roman" pitchFamily="18" charset="0"/>
                <a:cs typeface="Times New Roman" pitchFamily="18" charset="0"/>
              </a:rPr>
              <a:t>– A Secretaria Municipal de Educação deverá publicar, anualmente, levantamento da demanda e atendimento na educação infantil (</a:t>
            </a:r>
            <a:r>
              <a:rPr lang="pt-BR" sz="2400" dirty="0">
                <a:latin typeface="Times New Roman" pitchFamily="18" charset="0"/>
                <a:cs typeface="Times New Roman" pitchFamily="18" charset="0"/>
              </a:rPr>
              <a:t>P</a:t>
            </a:r>
            <a:r>
              <a:rPr lang="pt-BR" sz="2400" dirty="0" smtClean="0">
                <a:latin typeface="Times New Roman" pitchFamily="18" charset="0"/>
                <a:cs typeface="Times New Roman" pitchFamily="18" charset="0"/>
              </a:rPr>
              <a:t>ré-escolas/ Etapa II), como forma de planejar e  verificar o atendimento da demanda existente. </a:t>
            </a:r>
          </a:p>
          <a:p>
            <a:pPr algn="just">
              <a:lnSpc>
                <a:spcPct val="170000"/>
              </a:lnSpc>
              <a:spcBef>
                <a:spcPts val="0"/>
              </a:spcBef>
            </a:pPr>
            <a:endParaRPr lang="pt-BR" sz="2400" dirty="0">
              <a:latin typeface="Times New Roman" pitchFamily="18" charset="0"/>
              <a:cs typeface="Times New Roman" pitchFamily="18" charset="0"/>
            </a:endParaRPr>
          </a:p>
        </p:txBody>
      </p:sp>
    </p:spTree>
    <p:extLst>
      <p:ext uri="{BB962C8B-B14F-4D97-AF65-F5344CB8AC3E}">
        <p14:creationId xmlns:p14="http://schemas.microsoft.com/office/powerpoint/2010/main" val="39046947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712968" cy="5865515"/>
          </a:xfrm>
        </p:spPr>
        <p:txBody>
          <a:bodyPr>
            <a:normAutofit fontScale="85000" lnSpcReduction="10000"/>
          </a:bodyPr>
          <a:lstStyle/>
          <a:p>
            <a:pPr marL="0" indent="0" algn="just">
              <a:lnSpc>
                <a:spcPct val="150000"/>
              </a:lnSpc>
              <a:spcBef>
                <a:spcPts val="0"/>
              </a:spcBef>
              <a:buNone/>
            </a:pPr>
            <a:r>
              <a:rPr lang="pt-BR" dirty="0">
                <a:solidFill>
                  <a:srgbClr val="FF0000"/>
                </a:solidFill>
                <a:latin typeface="Times New Roman" pitchFamily="18" charset="0"/>
                <a:cs typeface="Times New Roman" pitchFamily="18" charset="0"/>
              </a:rPr>
              <a:t>ESTRATÉGIA 1.8 – O Conselho Municipal de Educação de Rio Claro (COMERC) desencadeará, até o 2º (segundo) ano da vigência deste Plano Municipal de Educação, processo para construção de avaliação para a educação infantil, a ser realizada a cada 2 (dois) anos, com base em parâmetros nacionais de qualidade, a fim de aferir a infraestrutura física, o quadro de pessoal, as condições de gestão, o recursos pedagógicos, a situação de acessibilidade, entre outros indicadores relevantes.</a:t>
            </a: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1387087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260648"/>
            <a:ext cx="8229600" cy="5865515"/>
          </a:xfrm>
        </p:spPr>
        <p:txBody>
          <a:bodyPr/>
          <a:lstStyle/>
          <a:p>
            <a:pPr marL="0" indent="0" algn="just">
              <a:lnSpc>
                <a:spcPct val="150000"/>
              </a:lnSpc>
              <a:spcBef>
                <a:spcPts val="0"/>
              </a:spcBef>
              <a:buNone/>
            </a:pPr>
            <a:r>
              <a:rPr lang="pt-BR" dirty="0">
                <a:solidFill>
                  <a:srgbClr val="FF0000"/>
                </a:solidFill>
                <a:latin typeface="Times New Roman" pitchFamily="18" charset="0"/>
                <a:cs typeface="Times New Roman" pitchFamily="18" charset="0"/>
              </a:rPr>
              <a:t>ESTRATÉGIA 1.9 – Promover a formação inicial e continuada dos(as) profissionais da educação infantil, garantindo, progressivamente, o atendimento por profissionais, com formação superior.</a:t>
            </a: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8916907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408712"/>
          </a:xfrm>
        </p:spPr>
        <p:txBody>
          <a:bodyPr>
            <a:normAutofit/>
          </a:bodyPr>
          <a:lstStyle/>
          <a:p>
            <a:pPr marL="0" indent="0" algn="just">
              <a:lnSpc>
                <a:spcPct val="150000"/>
              </a:lnSpc>
              <a:spcBef>
                <a:spcPts val="0"/>
              </a:spcBef>
              <a:buNone/>
            </a:pPr>
            <a:r>
              <a:rPr lang="pt-BR" b="1" dirty="0" smtClean="0">
                <a:latin typeface="Times New Roman" pitchFamily="18" charset="0"/>
                <a:cs typeface="Times New Roman" pitchFamily="18" charset="0"/>
              </a:rPr>
              <a:t>META 2 - Ampliar a oferta de educação infantil de zero a três anos de forma a atender, no mínimo, aos seguintes percentuais desta faixa etária: 60% até o quinto ano de vigência deste Plano Municipal de Educação e universalizar o acesso até o último ano</a:t>
            </a:r>
            <a:r>
              <a:rPr lang="pt-BR" dirty="0" smtClean="0">
                <a:latin typeface="Times New Roman" pitchFamily="18" charset="0"/>
                <a:cs typeface="Times New Roman" pitchFamily="18" charset="0"/>
              </a:rPr>
              <a:t>. </a:t>
            </a:r>
          </a:p>
          <a:p>
            <a:pPr marL="0" indent="0" algn="just">
              <a:lnSpc>
                <a:spcPct val="150000"/>
              </a:lnSpc>
              <a:spcBef>
                <a:spcPts val="0"/>
              </a:spcBef>
              <a:buNone/>
            </a:pPr>
            <a:r>
              <a:rPr lang="pt-BR" dirty="0" smtClean="0">
                <a:latin typeface="Times New Roman" pitchFamily="18" charset="0"/>
                <a:cs typeface="Times New Roman" pitchFamily="18" charset="0"/>
              </a:rPr>
              <a:t> </a:t>
            </a: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9833773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408712"/>
          </a:xfrm>
        </p:spPr>
        <p:txBody>
          <a:bodyPr>
            <a:normAutofit/>
          </a:bodyPr>
          <a:lstStyle/>
          <a:p>
            <a:pPr marL="0" indent="0" algn="just">
              <a:lnSpc>
                <a:spcPct val="150000"/>
              </a:lnSpc>
              <a:spcBef>
                <a:spcPts val="0"/>
              </a:spcBef>
              <a:buNone/>
            </a:pPr>
            <a:r>
              <a:rPr lang="pt-BR" dirty="0" smtClean="0">
                <a:latin typeface="Times New Roman" pitchFamily="18" charset="0"/>
                <a:cs typeface="Times New Roman" pitchFamily="18" charset="0"/>
              </a:rPr>
              <a:t>ESTRATÉGIA 2. 1 – Ampliar a oferta com base nas consultas públicas acerca da demanda ativa para este nível de ensino.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7884494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408712"/>
          </a:xfrm>
        </p:spPr>
        <p:txBody>
          <a:bodyPr>
            <a:normAutofit/>
          </a:bodyPr>
          <a:lstStyle/>
          <a:p>
            <a:pPr marL="0" indent="0" algn="just">
              <a:lnSpc>
                <a:spcPct val="150000"/>
              </a:lnSpc>
              <a:spcBef>
                <a:spcPts val="0"/>
              </a:spcBef>
              <a:buNone/>
            </a:pPr>
            <a:r>
              <a:rPr lang="pt-BR" dirty="0" smtClean="0">
                <a:latin typeface="Times New Roman" pitchFamily="18" charset="0"/>
                <a:cs typeface="Times New Roman" pitchFamily="18" charset="0"/>
              </a:rPr>
              <a:t>ESTRATÉGIA </a:t>
            </a:r>
            <a:r>
              <a:rPr lang="pt-BR" dirty="0">
                <a:latin typeface="Times New Roman" pitchFamily="18" charset="0"/>
                <a:cs typeface="Times New Roman" pitchFamily="18" charset="0"/>
              </a:rPr>
              <a:t>2. 2 </a:t>
            </a:r>
            <a:r>
              <a:rPr lang="pt-BR" dirty="0" smtClean="0">
                <a:latin typeface="Times New Roman" pitchFamily="18" charset="0"/>
                <a:cs typeface="Times New Roman" pitchFamily="18" charset="0"/>
              </a:rPr>
              <a:t>– Estabelecer, no primeiro ano de vigência do PME, normas, procedimentos e prazos para definição de mecanismos de consulta pública da demanda das famílias por creches. </a:t>
            </a: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7884494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640960" cy="6408712"/>
          </a:xfrm>
        </p:spPr>
        <p:txBody>
          <a:bodyPr>
            <a:normAutofit fontScale="92500"/>
          </a:bodyPr>
          <a:lstStyle/>
          <a:p>
            <a:pPr marL="0" indent="0" algn="just">
              <a:lnSpc>
                <a:spcPct val="160000"/>
              </a:lnSpc>
              <a:spcBef>
                <a:spcPts val="0"/>
              </a:spcBef>
              <a:buNone/>
            </a:pPr>
            <a:r>
              <a:rPr lang="pt-BR" dirty="0">
                <a:latin typeface="Times New Roman" pitchFamily="18" charset="0"/>
                <a:cs typeface="Times New Roman" pitchFamily="18" charset="0"/>
              </a:rPr>
              <a:t>ESTRATÉGIA 2. 3 </a:t>
            </a:r>
            <a:r>
              <a:rPr lang="pt-BR" dirty="0" smtClean="0">
                <a:latin typeface="Times New Roman" pitchFamily="18" charset="0"/>
                <a:cs typeface="Times New Roman" pitchFamily="18" charset="0"/>
              </a:rPr>
              <a:t>– Garantir o acesso à Educação Infantil de 0 a 3 anos e a oferta do atendimento educacional especializado complementar e suplementar aos alunos com deficiência, transtornos globais do desenvolvimento e altas habilidades ou </a:t>
            </a:r>
            <a:r>
              <a:rPr lang="pt-BR" dirty="0" err="1" smtClean="0">
                <a:latin typeface="Times New Roman" pitchFamily="18" charset="0"/>
                <a:cs typeface="Times New Roman" pitchFamily="18" charset="0"/>
              </a:rPr>
              <a:t>superdotação</a:t>
            </a:r>
            <a:r>
              <a:rPr lang="pt-BR" dirty="0" smtClean="0">
                <a:latin typeface="Times New Roman" pitchFamily="18" charset="0"/>
                <a:cs typeface="Times New Roman" pitchFamily="18" charset="0"/>
              </a:rPr>
              <a:t>, assegurando a educação bilíngue para crianças surdas e a transversalidade da educação especial nessa etapa da educação básica. </a:t>
            </a:r>
          </a:p>
          <a:p>
            <a:pPr marL="0" indent="0" algn="just">
              <a:lnSpc>
                <a:spcPct val="16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86330833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640960" cy="6408712"/>
          </a:xfrm>
        </p:spPr>
        <p:txBody>
          <a:bodyPr>
            <a:normAutofit fontScale="77500" lnSpcReduction="20000"/>
          </a:bodyPr>
          <a:lstStyle/>
          <a:p>
            <a:pPr marL="0" indent="0" algn="just">
              <a:lnSpc>
                <a:spcPct val="160000"/>
              </a:lnSpc>
              <a:spcBef>
                <a:spcPts val="0"/>
              </a:spcBef>
              <a:buNone/>
            </a:pPr>
            <a:r>
              <a:rPr lang="pt-BR" dirty="0">
                <a:latin typeface="Times New Roman" pitchFamily="18" charset="0"/>
                <a:cs typeface="Times New Roman" pitchFamily="18" charset="0"/>
              </a:rPr>
              <a:t>ESTRATÉGIA 2. 4 </a:t>
            </a:r>
            <a:r>
              <a:rPr lang="pt-BR" dirty="0" smtClean="0">
                <a:latin typeface="Times New Roman" pitchFamily="18" charset="0"/>
                <a:cs typeface="Times New Roman" pitchFamily="18" charset="0"/>
              </a:rPr>
              <a:t>– Fortalecer o acompanhamento e o monitoramento do acesso e da permanência das crianças na educação infantil, em especial dos beneficiários de programas de transferência de renda, em colaboração com as famílias e com órgãos públicos de assistência social, saúde e proteção à infância. Até o prazo de seis meses de vigência deste PME, o Prefeito Municipal de Rio Claro deverá efetivar a formação de comissão especial, contendo representantes de diferentes segmentos, eleitos entre seus pares, que ficará responsável por adotar as providências cabíveis para concretizar esta estratégia. </a:t>
            </a:r>
          </a:p>
          <a:p>
            <a:pPr algn="just">
              <a:lnSpc>
                <a:spcPct val="16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3624448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84976" cy="6336704"/>
          </a:xfrm>
        </p:spPr>
        <p:txBody>
          <a:bodyPr>
            <a:normAutofit/>
          </a:bodyPr>
          <a:lstStyle/>
          <a:p>
            <a:pPr marL="0" indent="0" algn="just">
              <a:lnSpc>
                <a:spcPct val="170000"/>
              </a:lnSpc>
              <a:spcBef>
                <a:spcPts val="0"/>
              </a:spcBef>
              <a:buNone/>
            </a:pPr>
            <a:r>
              <a:rPr lang="pt-BR" dirty="0">
                <a:latin typeface="Times New Roman" pitchFamily="18" charset="0"/>
                <a:cs typeface="Times New Roman" pitchFamily="18" charset="0"/>
              </a:rPr>
              <a:t>ESTRATÉGIA 2. 5 </a:t>
            </a:r>
            <a:r>
              <a:rPr lang="pt-BR" dirty="0" smtClean="0">
                <a:latin typeface="Times New Roman" pitchFamily="18" charset="0"/>
                <a:cs typeface="Times New Roman" pitchFamily="18" charset="0"/>
              </a:rPr>
              <a:t>– A Secretaria Municipal da Educação deverá publicar anualmente, levantamento da demanda e atendimento na educação infantil de 0 a 3 anos de idade, como forma de planejar e verificar o atendimento da demanda manifesta. </a:t>
            </a:r>
          </a:p>
          <a:p>
            <a:pPr marL="0" indent="0" algn="just">
              <a:lnSpc>
                <a:spcPct val="170000"/>
              </a:lnSpc>
              <a:spcBef>
                <a:spcPts val="0"/>
              </a:spcBef>
              <a:buNone/>
            </a:pPr>
            <a:endParaRPr lang="pt-BR" dirty="0" smtClean="0">
              <a:latin typeface="Times New Roman" pitchFamily="18" charset="0"/>
              <a:cs typeface="Times New Roman" pitchFamily="18" charset="0"/>
            </a:endParaRP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37054750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84976" cy="6336704"/>
          </a:xfrm>
        </p:spPr>
        <p:txBody>
          <a:bodyPr>
            <a:normAutofit lnSpcReduction="10000"/>
          </a:bodyPr>
          <a:lstStyle/>
          <a:p>
            <a:pPr marL="0" indent="0" algn="just">
              <a:lnSpc>
                <a:spcPct val="170000"/>
              </a:lnSpc>
              <a:spcBef>
                <a:spcPts val="0"/>
              </a:spcBef>
              <a:buNone/>
            </a:pPr>
            <a:r>
              <a:rPr lang="pt-BR" dirty="0" smtClean="0">
                <a:latin typeface="Times New Roman" pitchFamily="18" charset="0"/>
                <a:cs typeface="Times New Roman" pitchFamily="18" charset="0"/>
              </a:rPr>
              <a:t>ESTRATÉGIA </a:t>
            </a:r>
            <a:r>
              <a:rPr lang="pt-BR" dirty="0">
                <a:latin typeface="Times New Roman" pitchFamily="18" charset="0"/>
                <a:cs typeface="Times New Roman" pitchFamily="18" charset="0"/>
              </a:rPr>
              <a:t>2. 6 </a:t>
            </a:r>
            <a:r>
              <a:rPr lang="pt-BR" dirty="0" smtClean="0">
                <a:latin typeface="Times New Roman" pitchFamily="18" charset="0"/>
                <a:cs typeface="Times New Roman" pitchFamily="18" charset="0"/>
              </a:rPr>
              <a:t>– A Secretaria Municipal da Educação de Rio Claro deverá desenvolver, até o final do primeiro ano de vigência deste Plano Municipal de Educação, estudo que aponte a viabilidade de determinar número de estudantes por professor e funcionário na educação infantil, tendo como referência o Custo Aluno Qualidade Inicial (</a:t>
            </a:r>
            <a:r>
              <a:rPr lang="pt-BR" dirty="0" err="1" smtClean="0">
                <a:latin typeface="Times New Roman" pitchFamily="18" charset="0"/>
                <a:cs typeface="Times New Roman" pitchFamily="18" charset="0"/>
              </a:rPr>
              <a:t>CAQi</a:t>
            </a:r>
            <a:r>
              <a:rPr lang="pt-BR" dirty="0" smtClean="0">
                <a:latin typeface="Times New Roman" pitchFamily="18" charset="0"/>
                <a:cs typeface="Times New Roman" pitchFamily="18" charset="0"/>
              </a:rPr>
              <a:t>). </a:t>
            </a: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50573632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08712"/>
          </a:xfrm>
        </p:spPr>
        <p:txBody>
          <a:bodyPr/>
          <a:lstStyle/>
          <a:p>
            <a:pPr marL="0" indent="0" algn="just">
              <a:lnSpc>
                <a:spcPct val="150000"/>
              </a:lnSpc>
              <a:spcBef>
                <a:spcPts val="0"/>
              </a:spcBef>
              <a:buNone/>
            </a:pPr>
            <a:endParaRPr lang="pt-BR" dirty="0" smtClean="0">
              <a:solidFill>
                <a:srgbClr val="FF0000"/>
              </a:solidFill>
              <a:latin typeface="Times New Roman" pitchFamily="18" charset="0"/>
              <a:cs typeface="Times New Roman" pitchFamily="18" charset="0"/>
            </a:endParaRPr>
          </a:p>
          <a:p>
            <a:pPr marL="0" indent="0" algn="just">
              <a:lnSpc>
                <a:spcPct val="150000"/>
              </a:lnSpc>
              <a:spcBef>
                <a:spcPts val="0"/>
              </a:spcBef>
              <a:buNone/>
            </a:pPr>
            <a:r>
              <a:rPr lang="pt-BR" dirty="0" smtClean="0">
                <a:solidFill>
                  <a:srgbClr val="FF0000"/>
                </a:solidFill>
                <a:latin typeface="Times New Roman" pitchFamily="18" charset="0"/>
                <a:cs typeface="Times New Roman" pitchFamily="18" charset="0"/>
              </a:rPr>
              <a:t>ESTRATÉGIA </a:t>
            </a:r>
            <a:r>
              <a:rPr lang="pt-BR" dirty="0">
                <a:solidFill>
                  <a:srgbClr val="FF0000"/>
                </a:solidFill>
                <a:latin typeface="Times New Roman" pitchFamily="18" charset="0"/>
                <a:cs typeface="Times New Roman" pitchFamily="18" charset="0"/>
              </a:rPr>
              <a:t>2.7 – Promover a busca ativa de crianças em idade correspondente à educação infantil, em parceria com órgãos públicos de assistência social, saúde e proteção à infância, preservando o direito de opção da família em relação às crianças </a:t>
            </a:r>
            <a:r>
              <a:rPr lang="pt-BR" dirty="0" smtClean="0">
                <a:solidFill>
                  <a:srgbClr val="FF0000"/>
                </a:solidFill>
                <a:latin typeface="Times New Roman" pitchFamily="18" charset="0"/>
                <a:cs typeface="Times New Roman" pitchFamily="18" charset="0"/>
              </a:rPr>
              <a:t>de até </a:t>
            </a:r>
            <a:r>
              <a:rPr lang="pt-BR" dirty="0">
                <a:solidFill>
                  <a:srgbClr val="FF0000"/>
                </a:solidFill>
                <a:latin typeface="Times New Roman" pitchFamily="18" charset="0"/>
                <a:cs typeface="Times New Roman" pitchFamily="18" charset="0"/>
              </a:rPr>
              <a:t>3 (três) anos.</a:t>
            </a:r>
          </a:p>
          <a:p>
            <a:pPr algn="just">
              <a:lnSpc>
                <a:spcPct val="150000"/>
              </a:lnSpc>
              <a:spcBef>
                <a:spcPts val="0"/>
              </a:spcBef>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5929776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332656"/>
            <a:ext cx="8712968" cy="6336704"/>
          </a:xfrm>
        </p:spPr>
        <p:txBody>
          <a:bodyPr>
            <a:noAutofit/>
          </a:bodyPr>
          <a:lstStyle/>
          <a:p>
            <a:pPr marL="0" indent="0" algn="just">
              <a:lnSpc>
                <a:spcPct val="150000"/>
              </a:lnSpc>
              <a:spcBef>
                <a:spcPts val="0"/>
              </a:spcBef>
              <a:buNone/>
            </a:pPr>
            <a:r>
              <a:rPr lang="pt-BR" b="1" dirty="0" smtClean="0">
                <a:latin typeface="Times New Roman" pitchFamily="18" charset="0"/>
                <a:cs typeface="Times New Roman" pitchFamily="18" charset="0"/>
              </a:rPr>
              <a:t>META 3 – Universalizar o ensino fundamental de nove anos para toda população de seis a quatorze anos e garantir que cem por cento dos alunos concluam essa etapa na idade recomendada até o último ano de vigência do Plano Municipal de Educação.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2263547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332656"/>
            <a:ext cx="8712968" cy="6336704"/>
          </a:xfrm>
        </p:spPr>
        <p:txBody>
          <a:bodyPr>
            <a:noAutofit/>
          </a:bodyPr>
          <a:lstStyle/>
          <a:p>
            <a:pPr marL="0" indent="0" algn="just">
              <a:lnSpc>
                <a:spcPct val="150000"/>
              </a:lnSpc>
              <a:spcBef>
                <a:spcPts val="0"/>
              </a:spcBef>
              <a:buNone/>
            </a:pPr>
            <a:r>
              <a:rPr lang="pt-BR" sz="2400" dirty="0" smtClean="0">
                <a:latin typeface="Times New Roman" pitchFamily="18" charset="0"/>
                <a:cs typeface="Times New Roman" pitchFamily="18" charset="0"/>
              </a:rPr>
              <a:t>ESTRATÉGIA 3. 1 – O Conselho Tutelar e o Conselho Municipal dos Direitos da Criança e do Adolescente (CMDCA), em ação conjunta, deverão, até o final do segundo ano de vigência deste PME, realizar levantamento junto a todas as escolas de ensino fundamental do município, públicas e privadas, a fim de verificar a quantidade de estudantes evadidos e retidos, bem como as razões da evasão e retenção, as providências adotadas pelo estabelecimento de ensino e os resultados obtidos. A partir deste levantamento, os conselhos supramencionados deverão propor ações visando o cumprimento da legislação vigente. </a:t>
            </a:r>
          </a:p>
          <a:p>
            <a:pPr algn="just">
              <a:lnSpc>
                <a:spcPct val="150000"/>
              </a:lnSpc>
              <a:spcBef>
                <a:spcPts val="0"/>
              </a:spcBef>
            </a:pPr>
            <a:endParaRPr lang="pt-BR" sz="2400" dirty="0">
              <a:latin typeface="Times New Roman" pitchFamily="18" charset="0"/>
              <a:cs typeface="Times New Roman" pitchFamily="18" charset="0"/>
            </a:endParaRPr>
          </a:p>
        </p:txBody>
      </p:sp>
    </p:spTree>
    <p:extLst>
      <p:ext uri="{BB962C8B-B14F-4D97-AF65-F5344CB8AC3E}">
        <p14:creationId xmlns:p14="http://schemas.microsoft.com/office/powerpoint/2010/main" val="126340245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408712"/>
          </a:xfrm>
        </p:spPr>
        <p:txBody>
          <a:bodyPr>
            <a:normAutofit fontScale="62500" lnSpcReduction="20000"/>
          </a:bodyPr>
          <a:lstStyle/>
          <a:p>
            <a:pPr marL="0" indent="0" algn="just">
              <a:lnSpc>
                <a:spcPct val="170000"/>
              </a:lnSpc>
              <a:spcBef>
                <a:spcPts val="0"/>
              </a:spcBef>
              <a:buNone/>
            </a:pPr>
            <a:r>
              <a:rPr lang="pt-BR" dirty="0">
                <a:latin typeface="Times New Roman" pitchFamily="18" charset="0"/>
                <a:cs typeface="Times New Roman" pitchFamily="18" charset="0"/>
              </a:rPr>
              <a:t>ESTRATÉGIA 3. 2 </a:t>
            </a:r>
            <a:r>
              <a:rPr lang="pt-BR" dirty="0" smtClean="0">
                <a:latin typeface="Times New Roman" pitchFamily="18" charset="0"/>
                <a:cs typeface="Times New Roman" pitchFamily="18" charset="0"/>
              </a:rPr>
              <a:t>– Fortalecer o acompanhamento e o monitoramento do acesso, da permanência e do aproveitamento escolar dos beneficiários de programas de transferência de renda, bem como das situações de discriminação, preconceitos e violências na escola, visando ao estabelecimento de condições adequadas para o sucesso escolar dos alunos e para o trabalho em ambiente digno aos profissionais da educação, em colaboração com as  famílias e com órgãos públicos de assistência social, saúde e proteção à infância,  adolescência e juventude. </a:t>
            </a:r>
          </a:p>
          <a:p>
            <a:pPr marL="0" indent="0" algn="just">
              <a:lnSpc>
                <a:spcPct val="170000"/>
              </a:lnSpc>
              <a:spcBef>
                <a:spcPts val="0"/>
              </a:spcBef>
              <a:buNone/>
            </a:pPr>
            <a:endParaRPr lang="pt-BR" dirty="0" smtClean="0">
              <a:latin typeface="Times New Roman" pitchFamily="18" charset="0"/>
              <a:cs typeface="Times New Roman" pitchFamily="18" charset="0"/>
            </a:endParaRPr>
          </a:p>
          <a:p>
            <a:pPr marL="0" indent="0" algn="just">
              <a:lnSpc>
                <a:spcPct val="170000"/>
              </a:lnSpc>
              <a:spcBef>
                <a:spcPts val="0"/>
              </a:spcBef>
              <a:buNone/>
            </a:pPr>
            <a:r>
              <a:rPr lang="pt-BR" dirty="0" smtClean="0">
                <a:latin typeface="Times New Roman" pitchFamily="18" charset="0"/>
                <a:cs typeface="Times New Roman" pitchFamily="18" charset="0"/>
              </a:rPr>
              <a:t>Até o prazo de seis meses de vigência do PME, o Prefeito Municipal de Rio Claro deverá efetivar a formação de comissão especial, contendo representantes de diferentes segmentos, eleitos entre seus pares, que ficará responsável por adotar as providências cabíveis para concretizar esta estratégia. </a:t>
            </a: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9501945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404664"/>
            <a:ext cx="8229600" cy="5721499"/>
          </a:xfrm>
        </p:spPr>
        <p:txBody>
          <a:bodyPr/>
          <a:lstStyle/>
          <a:p>
            <a:pPr marL="0" indent="0" algn="just">
              <a:lnSpc>
                <a:spcPct val="150000"/>
              </a:lnSpc>
              <a:spcBef>
                <a:spcPts val="0"/>
              </a:spcBef>
              <a:buNone/>
            </a:pPr>
            <a:r>
              <a:rPr lang="pt-BR" dirty="0">
                <a:latin typeface="Times New Roman" pitchFamily="18" charset="0"/>
                <a:cs typeface="Times New Roman" pitchFamily="18" charset="0"/>
              </a:rPr>
              <a:t>ESTRATÉGIA 3. 3 </a:t>
            </a:r>
            <a:r>
              <a:rPr lang="pt-BR" dirty="0" smtClean="0">
                <a:latin typeface="Times New Roman" pitchFamily="18" charset="0"/>
                <a:cs typeface="Times New Roman" pitchFamily="18" charset="0"/>
              </a:rPr>
              <a:t>– Promover campanhas de conscientização às famílias sobre a obrigatoriedade do ensino fundamental para crianças e adolescentes fora da escola, em parceria com órgãos públicos de assistência social, saúde e de proteção à infância, adolescência e juventude. </a:t>
            </a: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25905281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332656"/>
            <a:ext cx="8229600" cy="6264696"/>
          </a:xfrm>
        </p:spPr>
        <p:txBody>
          <a:bodyPr/>
          <a:lstStyle/>
          <a:p>
            <a:pPr marL="0" indent="0" algn="just">
              <a:lnSpc>
                <a:spcPct val="150000"/>
              </a:lnSpc>
              <a:spcBef>
                <a:spcPts val="0"/>
              </a:spcBef>
              <a:buNone/>
            </a:pPr>
            <a:r>
              <a:rPr lang="pt-BR" dirty="0">
                <a:solidFill>
                  <a:srgbClr val="FF0000"/>
                </a:solidFill>
                <a:latin typeface="Times New Roman" pitchFamily="18" charset="0"/>
                <a:cs typeface="Times New Roman" pitchFamily="18" charset="0"/>
              </a:rPr>
              <a:t>ESTRATÉGIA 3.4 – Desenvolver formas alternativas de oferta do ensino fundamental para atender aos filhos e filhas de profissionais que se dedicam a atividades de caráter itinerante.</a:t>
            </a: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58394598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548680"/>
            <a:ext cx="8712968" cy="5832648"/>
          </a:xfrm>
        </p:spPr>
        <p:txBody>
          <a:bodyPr/>
          <a:lstStyle/>
          <a:p>
            <a:pPr marL="0" indent="0" algn="just">
              <a:lnSpc>
                <a:spcPct val="150000"/>
              </a:lnSpc>
              <a:spcBef>
                <a:spcPts val="0"/>
              </a:spcBef>
              <a:buNone/>
            </a:pPr>
            <a:r>
              <a:rPr lang="pt-BR" dirty="0">
                <a:solidFill>
                  <a:srgbClr val="FF0000"/>
                </a:solidFill>
                <a:latin typeface="Times New Roman" pitchFamily="18" charset="0"/>
                <a:cs typeface="Times New Roman" pitchFamily="18" charset="0"/>
              </a:rPr>
              <a:t>ESTRATÉGIA 3.5 – Buscar parcerias com outras secretarias visando oferecer atividades </a:t>
            </a:r>
            <a:r>
              <a:rPr lang="pt-BR" dirty="0" smtClean="0">
                <a:solidFill>
                  <a:srgbClr val="FF0000"/>
                </a:solidFill>
                <a:latin typeface="Times New Roman" pitchFamily="18" charset="0"/>
                <a:cs typeface="Times New Roman" pitchFamily="18" charset="0"/>
              </a:rPr>
              <a:t>extracurriculares </a:t>
            </a:r>
            <a:r>
              <a:rPr lang="pt-BR" dirty="0">
                <a:solidFill>
                  <a:srgbClr val="FF0000"/>
                </a:solidFill>
                <a:latin typeface="Times New Roman" pitchFamily="18" charset="0"/>
                <a:cs typeface="Times New Roman" pitchFamily="18" charset="0"/>
              </a:rPr>
              <a:t>de incentivo aos estudantes e de estímulo a práticas culturais, esportivas, intelectuais, entre outras.</a:t>
            </a:r>
          </a:p>
          <a:p>
            <a:pPr algn="just">
              <a:lnSpc>
                <a:spcPct val="150000"/>
              </a:lnSpc>
              <a:spcBef>
                <a:spcPts val="0"/>
              </a:spcBef>
            </a:pPr>
            <a:endParaRPr lang="pt-BR" dirty="0">
              <a:solidFill>
                <a:srgbClr val="FF0000"/>
              </a:solidFill>
              <a:latin typeface="Times New Roman" pitchFamily="18" charset="0"/>
              <a:cs typeface="Times New Roman" pitchFamily="18" charset="0"/>
            </a:endParaRP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81534449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332656"/>
            <a:ext cx="8229600" cy="5793507"/>
          </a:xfrm>
        </p:spPr>
        <p:txBody>
          <a:bodyPr/>
          <a:lstStyle/>
          <a:p>
            <a:pPr marL="0" indent="0" algn="just">
              <a:lnSpc>
                <a:spcPct val="150000"/>
              </a:lnSpc>
              <a:spcBef>
                <a:spcPts val="0"/>
              </a:spcBef>
              <a:buNone/>
            </a:pPr>
            <a:r>
              <a:rPr lang="pt-BR" b="1" dirty="0" smtClean="0">
                <a:latin typeface="Times New Roman" pitchFamily="18" charset="0"/>
                <a:cs typeface="Times New Roman" pitchFamily="18" charset="0"/>
              </a:rPr>
              <a:t>META 4 – Universalizar, até 2016, o atendimento escolar para toda a população de quinze a dezessete anos e elevar, até o final do período de vigência deste Plano Municipal de Educação, a taxa líquida de matrícula no ensino médio para oitenta e cinco por cento. </a:t>
            </a:r>
          </a:p>
          <a:p>
            <a:pPr algn="just">
              <a:lnSpc>
                <a:spcPct val="150000"/>
              </a:lnSpc>
              <a:spcBef>
                <a:spcPts val="0"/>
              </a:spcBef>
            </a:pPr>
            <a:endParaRPr lang="pt-BR" b="1" dirty="0">
              <a:latin typeface="Times New Roman" pitchFamily="18" charset="0"/>
              <a:cs typeface="Times New Roman" pitchFamily="18" charset="0"/>
            </a:endParaRPr>
          </a:p>
        </p:txBody>
      </p:sp>
    </p:spTree>
    <p:extLst>
      <p:ext uri="{BB962C8B-B14F-4D97-AF65-F5344CB8AC3E}">
        <p14:creationId xmlns:p14="http://schemas.microsoft.com/office/powerpoint/2010/main" val="108430822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548680"/>
            <a:ext cx="8229600" cy="5577483"/>
          </a:xfrm>
        </p:spPr>
        <p:txBody>
          <a:bodyPr/>
          <a:lstStyle/>
          <a:p>
            <a:pPr marL="0" indent="0" algn="just">
              <a:lnSpc>
                <a:spcPct val="150000"/>
              </a:lnSpc>
              <a:spcBef>
                <a:spcPts val="0"/>
              </a:spcBef>
              <a:buNone/>
            </a:pPr>
            <a:r>
              <a:rPr lang="pt-BR" dirty="0">
                <a:latin typeface="Times New Roman" pitchFamily="18" charset="0"/>
                <a:cs typeface="Times New Roman" pitchFamily="18" charset="0"/>
              </a:rPr>
              <a:t>ESTRATÉGIA </a:t>
            </a:r>
            <a:r>
              <a:rPr lang="pt-BR" dirty="0" smtClean="0">
                <a:latin typeface="Times New Roman" pitchFamily="18" charset="0"/>
                <a:cs typeface="Times New Roman" pitchFamily="18" charset="0"/>
              </a:rPr>
              <a:t>4. 1 – O Conselho Tutelar, o Conselho Municipal de Educação (COMERC) e o Conselho Municipal da Criança e do Adolescente (CMDCA) deverão apresentar até o final do primeiro ano de vigência deste Plano Municipal de Educação, procedimentos e estratégias para o acompanhamento desta Meta. </a:t>
            </a: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945200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8" y="332656"/>
            <a:ext cx="8568952" cy="6264696"/>
          </a:xfrm>
        </p:spPr>
        <p:txBody>
          <a:bodyPr/>
          <a:lstStyle/>
          <a:p>
            <a:pPr marL="0" indent="0" algn="just">
              <a:lnSpc>
                <a:spcPct val="150000"/>
              </a:lnSpc>
              <a:spcBef>
                <a:spcPts val="0"/>
              </a:spcBef>
              <a:buNone/>
            </a:pPr>
            <a:r>
              <a:rPr lang="pt-BR" dirty="0">
                <a:latin typeface="Times New Roman" pitchFamily="18" charset="0"/>
                <a:cs typeface="Times New Roman" pitchFamily="18" charset="0"/>
              </a:rPr>
              <a:t>META 5 </a:t>
            </a:r>
            <a:r>
              <a:rPr lang="pt-BR" dirty="0" smtClean="0">
                <a:latin typeface="Times New Roman" pitchFamily="18" charset="0"/>
                <a:cs typeface="Times New Roman" pitchFamily="18" charset="0"/>
              </a:rPr>
              <a:t>– Universalizar o atendimento escolar, preferencialmente </a:t>
            </a:r>
            <a:r>
              <a:rPr lang="pt-BR" dirty="0">
                <a:latin typeface="Times New Roman" pitchFamily="18" charset="0"/>
                <a:cs typeface="Times New Roman" pitchFamily="18" charset="0"/>
              </a:rPr>
              <a:t>na rede regular de ensino, </a:t>
            </a:r>
            <a:r>
              <a:rPr lang="pt-BR" dirty="0" smtClean="0">
                <a:latin typeface="Times New Roman" pitchFamily="18" charset="0"/>
                <a:cs typeface="Times New Roman" pitchFamily="18" charset="0"/>
              </a:rPr>
              <a:t>aos </a:t>
            </a:r>
            <a:r>
              <a:rPr lang="pt-BR" dirty="0">
                <a:latin typeface="Times New Roman" pitchFamily="18" charset="0"/>
                <a:cs typeface="Times New Roman" pitchFamily="18" charset="0"/>
              </a:rPr>
              <a:t>alunos com </a:t>
            </a:r>
            <a:r>
              <a:rPr lang="pt-BR" dirty="0" smtClean="0">
                <a:latin typeface="Times New Roman" pitchFamily="18" charset="0"/>
                <a:cs typeface="Times New Roman" pitchFamily="18" charset="0"/>
              </a:rPr>
              <a:t>deficiência</a:t>
            </a:r>
            <a:r>
              <a:rPr lang="pt-BR" dirty="0">
                <a:latin typeface="Times New Roman" pitchFamily="18" charset="0"/>
                <a:cs typeface="Times New Roman" pitchFamily="18" charset="0"/>
              </a:rPr>
              <a:t>, transtornos globais do desenvolvimento e altas habilidades ou </a:t>
            </a:r>
            <a:r>
              <a:rPr lang="pt-BR" dirty="0" err="1" smtClean="0">
                <a:latin typeface="Times New Roman" pitchFamily="18" charset="0"/>
                <a:cs typeface="Times New Roman" pitchFamily="18" charset="0"/>
              </a:rPr>
              <a:t>superdotação</a:t>
            </a:r>
            <a:r>
              <a:rPr lang="pt-BR" dirty="0" smtClean="0">
                <a:latin typeface="Times New Roman" pitchFamily="18" charset="0"/>
                <a:cs typeface="Times New Roman" pitchFamily="18" charset="0"/>
              </a:rPr>
              <a:t> </a:t>
            </a:r>
            <a:r>
              <a:rPr lang="pt-BR" dirty="0">
                <a:latin typeface="Times New Roman" pitchFamily="18" charset="0"/>
                <a:cs typeface="Times New Roman" pitchFamily="18" charset="0"/>
              </a:rPr>
              <a:t>assegurando o atendimento educacional especializado. </a:t>
            </a: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05543657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712968" cy="5937523"/>
          </a:xfrm>
        </p:spPr>
        <p:txBody>
          <a:bodyPr>
            <a:normAutofit fontScale="85000" lnSpcReduction="20000"/>
          </a:bodyPr>
          <a:lstStyle/>
          <a:p>
            <a:pPr marL="0" indent="0" algn="just">
              <a:lnSpc>
                <a:spcPct val="170000"/>
              </a:lnSpc>
              <a:spcBef>
                <a:spcPts val="0"/>
              </a:spcBef>
              <a:buNone/>
            </a:pPr>
            <a:r>
              <a:rPr lang="pt-BR" dirty="0" smtClean="0">
                <a:solidFill>
                  <a:srgbClr val="FF0000"/>
                </a:solidFill>
                <a:latin typeface="Times New Roman" pitchFamily="18" charset="0"/>
                <a:cs typeface="Times New Roman" pitchFamily="18" charset="0"/>
              </a:rPr>
              <a:t>ESTRATÉGIA </a:t>
            </a:r>
            <a:r>
              <a:rPr lang="pt-BR" dirty="0">
                <a:solidFill>
                  <a:srgbClr val="FF0000"/>
                </a:solidFill>
                <a:latin typeface="Times New Roman" pitchFamily="18" charset="0"/>
                <a:cs typeface="Times New Roman" pitchFamily="18" charset="0"/>
              </a:rPr>
              <a:t>5. </a:t>
            </a:r>
            <a:r>
              <a:rPr lang="pt-BR" dirty="0" smtClean="0">
                <a:solidFill>
                  <a:srgbClr val="FF0000"/>
                </a:solidFill>
                <a:latin typeface="Times New Roman" pitchFamily="18" charset="0"/>
                <a:cs typeface="Times New Roman" pitchFamily="18" charset="0"/>
              </a:rPr>
              <a:t> 1 </a:t>
            </a:r>
            <a:r>
              <a:rPr lang="pt-BR" dirty="0">
                <a:latin typeface="Times New Roman" pitchFamily="18" charset="0"/>
                <a:cs typeface="Times New Roman" pitchFamily="18" charset="0"/>
              </a:rPr>
              <a:t>– As escolas que atuam nos anos iniciais do ensino fundamental, públicas e privadas, </a:t>
            </a:r>
            <a:r>
              <a:rPr lang="pt-BR" dirty="0" smtClean="0">
                <a:latin typeface="Times New Roman" pitchFamily="18" charset="0"/>
                <a:cs typeface="Times New Roman" pitchFamily="18" charset="0"/>
              </a:rPr>
              <a:t>deverão </a:t>
            </a:r>
            <a:r>
              <a:rPr lang="pt-BR" dirty="0">
                <a:latin typeface="Times New Roman" pitchFamily="18" charset="0"/>
                <a:cs typeface="Times New Roman" pitchFamily="18" charset="0"/>
              </a:rPr>
              <a:t>notificar o Conselho Municipal da Pessoa com Deficiência e o Conselho </a:t>
            </a:r>
            <a:r>
              <a:rPr lang="pt-BR" dirty="0" smtClean="0">
                <a:latin typeface="Times New Roman" pitchFamily="18" charset="0"/>
                <a:cs typeface="Times New Roman" pitchFamily="18" charset="0"/>
              </a:rPr>
              <a:t>Tutelar </a:t>
            </a:r>
            <a:r>
              <a:rPr lang="pt-BR" dirty="0">
                <a:latin typeface="Times New Roman" pitchFamily="18" charset="0"/>
                <a:cs typeface="Times New Roman" pitchFamily="18" charset="0"/>
              </a:rPr>
              <a:t>sobre os estudantes com deficiência, transtornos globais do desenvolvimento e </a:t>
            </a:r>
            <a:r>
              <a:rPr lang="pt-BR" dirty="0" smtClean="0">
                <a:latin typeface="Times New Roman" pitchFamily="18" charset="0"/>
                <a:cs typeface="Times New Roman" pitchFamily="18" charset="0"/>
              </a:rPr>
              <a:t>altas </a:t>
            </a:r>
            <a:r>
              <a:rPr lang="pt-BR" dirty="0">
                <a:latin typeface="Times New Roman" pitchFamily="18" charset="0"/>
                <a:cs typeface="Times New Roman" pitchFamily="18" charset="0"/>
              </a:rPr>
              <a:t>habilidades ou </a:t>
            </a:r>
            <a:r>
              <a:rPr lang="pt-BR" dirty="0" err="1">
                <a:latin typeface="Times New Roman" pitchFamily="18" charset="0"/>
                <a:cs typeface="Times New Roman" pitchFamily="18" charset="0"/>
              </a:rPr>
              <a:t>superdotação</a:t>
            </a:r>
            <a:r>
              <a:rPr lang="pt-BR" dirty="0">
                <a:latin typeface="Times New Roman" pitchFamily="18" charset="0"/>
                <a:cs typeface="Times New Roman" pitchFamily="18" charset="0"/>
              </a:rPr>
              <a:t> encaminhados às escolas que atuam nos anos finais </a:t>
            </a:r>
            <a:r>
              <a:rPr lang="pt-BR" dirty="0" smtClean="0">
                <a:latin typeface="Times New Roman" pitchFamily="18" charset="0"/>
                <a:cs typeface="Times New Roman" pitchFamily="18" charset="0"/>
              </a:rPr>
              <a:t>do </a:t>
            </a:r>
            <a:r>
              <a:rPr lang="pt-BR" dirty="0">
                <a:latin typeface="Times New Roman" pitchFamily="18" charset="0"/>
                <a:cs typeface="Times New Roman" pitchFamily="18" charset="0"/>
              </a:rPr>
              <a:t>ensino fundamental, de modo a favorecer o acompanhamento e monitoramento desta </a:t>
            </a:r>
            <a:r>
              <a:rPr lang="pt-BR" dirty="0" smtClean="0">
                <a:latin typeface="Times New Roman" pitchFamily="18" charset="0"/>
                <a:cs typeface="Times New Roman" pitchFamily="18" charset="0"/>
              </a:rPr>
              <a:t> população </a:t>
            </a:r>
            <a:r>
              <a:rPr lang="pt-BR" dirty="0">
                <a:latin typeface="Times New Roman" pitchFamily="18" charset="0"/>
                <a:cs typeface="Times New Roman" pitchFamily="18" charset="0"/>
              </a:rPr>
              <a:t>na educação básica. </a:t>
            </a:r>
          </a:p>
          <a:p>
            <a:pPr algn="just">
              <a:lnSpc>
                <a:spcPct val="170000"/>
              </a:lnSpc>
              <a:spcBef>
                <a:spcPts val="0"/>
              </a:spcBef>
            </a:pPr>
            <a:endParaRPr lang="pt-BR" dirty="0">
              <a:latin typeface="Times New Roman" pitchFamily="18" charset="0"/>
              <a:cs typeface="Times New Roman" pitchFamily="18" charset="0"/>
            </a:endParaRP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66125691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712968" cy="5937523"/>
          </a:xfrm>
        </p:spPr>
        <p:txBody>
          <a:bodyPr>
            <a:normAutofit fontScale="85000" lnSpcReduction="10000"/>
          </a:bodyPr>
          <a:lstStyle/>
          <a:p>
            <a:pPr marL="0" indent="0" algn="just">
              <a:lnSpc>
                <a:spcPct val="170000"/>
              </a:lnSpc>
              <a:spcBef>
                <a:spcPts val="0"/>
              </a:spcBef>
              <a:buNone/>
            </a:pPr>
            <a:r>
              <a:rPr lang="pt-BR" dirty="0">
                <a:solidFill>
                  <a:srgbClr val="FF0000"/>
                </a:solidFill>
                <a:latin typeface="Times New Roman" pitchFamily="18" charset="0"/>
                <a:cs typeface="Times New Roman" pitchFamily="18" charset="0"/>
              </a:rPr>
              <a:t>ESTRATÉGIA 5. </a:t>
            </a:r>
            <a:r>
              <a:rPr lang="pt-BR" dirty="0" smtClean="0">
                <a:solidFill>
                  <a:srgbClr val="FF0000"/>
                </a:solidFill>
                <a:latin typeface="Times New Roman" pitchFamily="18" charset="0"/>
                <a:cs typeface="Times New Roman" pitchFamily="18" charset="0"/>
              </a:rPr>
              <a:t>2 </a:t>
            </a:r>
            <a:r>
              <a:rPr lang="pt-BR" dirty="0">
                <a:latin typeface="Times New Roman" pitchFamily="18" charset="0"/>
                <a:cs typeface="Times New Roman" pitchFamily="18" charset="0"/>
              </a:rPr>
              <a:t>– As escolas que atuam nos anos finais do ensino fundamental, públicas e privadas, </a:t>
            </a:r>
            <a:r>
              <a:rPr lang="pt-BR" dirty="0" smtClean="0">
                <a:latin typeface="Times New Roman" pitchFamily="18" charset="0"/>
                <a:cs typeface="Times New Roman" pitchFamily="18" charset="0"/>
              </a:rPr>
              <a:t>deverão </a:t>
            </a:r>
            <a:r>
              <a:rPr lang="pt-BR" dirty="0">
                <a:latin typeface="Times New Roman" pitchFamily="18" charset="0"/>
                <a:cs typeface="Times New Roman" pitchFamily="18" charset="0"/>
              </a:rPr>
              <a:t>notificar o Conselho Municipal da Pessoa com Deficiência e o Conselho </a:t>
            </a:r>
            <a:r>
              <a:rPr lang="pt-BR" dirty="0" smtClean="0">
                <a:latin typeface="Times New Roman" pitchFamily="18" charset="0"/>
                <a:cs typeface="Times New Roman" pitchFamily="18" charset="0"/>
              </a:rPr>
              <a:t>Tutelar </a:t>
            </a:r>
            <a:r>
              <a:rPr lang="pt-BR" dirty="0">
                <a:latin typeface="Times New Roman" pitchFamily="18" charset="0"/>
                <a:cs typeface="Times New Roman" pitchFamily="18" charset="0"/>
              </a:rPr>
              <a:t>sobre os estudantes com deficiência, transtornos globais do desenvolvimento e </a:t>
            </a:r>
            <a:r>
              <a:rPr lang="pt-BR" dirty="0" smtClean="0">
                <a:latin typeface="Times New Roman" pitchFamily="18" charset="0"/>
                <a:cs typeface="Times New Roman" pitchFamily="18" charset="0"/>
              </a:rPr>
              <a:t>altas </a:t>
            </a:r>
            <a:r>
              <a:rPr lang="pt-BR" dirty="0">
                <a:latin typeface="Times New Roman" pitchFamily="18" charset="0"/>
                <a:cs typeface="Times New Roman" pitchFamily="18" charset="0"/>
              </a:rPr>
              <a:t>habilidades ou </a:t>
            </a:r>
            <a:r>
              <a:rPr lang="pt-BR" dirty="0" err="1">
                <a:latin typeface="Times New Roman" pitchFamily="18" charset="0"/>
                <a:cs typeface="Times New Roman" pitchFamily="18" charset="0"/>
              </a:rPr>
              <a:t>superdotação</a:t>
            </a:r>
            <a:r>
              <a:rPr lang="pt-BR" dirty="0">
                <a:latin typeface="Times New Roman" pitchFamily="18" charset="0"/>
                <a:cs typeface="Times New Roman" pitchFamily="18" charset="0"/>
              </a:rPr>
              <a:t> encaminhados às escolas que atuam no ensino médio, </a:t>
            </a:r>
            <a:r>
              <a:rPr lang="pt-BR" dirty="0" smtClean="0">
                <a:latin typeface="Times New Roman" pitchFamily="18" charset="0"/>
                <a:cs typeface="Times New Roman" pitchFamily="18" charset="0"/>
              </a:rPr>
              <a:t>de </a:t>
            </a:r>
            <a:r>
              <a:rPr lang="pt-BR" dirty="0">
                <a:latin typeface="Times New Roman" pitchFamily="18" charset="0"/>
                <a:cs typeface="Times New Roman" pitchFamily="18" charset="0"/>
              </a:rPr>
              <a:t>modo a favorecer o acompanhamento e monitoramento desta população na educação </a:t>
            </a:r>
            <a:r>
              <a:rPr lang="pt-BR" dirty="0" smtClean="0">
                <a:latin typeface="Times New Roman" pitchFamily="18" charset="0"/>
                <a:cs typeface="Times New Roman" pitchFamily="18" charset="0"/>
              </a:rPr>
              <a:t>básica</a:t>
            </a:r>
            <a:r>
              <a:rPr lang="pt-BR" dirty="0">
                <a:latin typeface="Times New Roman" pitchFamily="18" charset="0"/>
                <a:cs typeface="Times New Roman" pitchFamily="18" charset="0"/>
              </a:rPr>
              <a:t>. </a:t>
            </a: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48342474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192688"/>
          </a:xfrm>
        </p:spPr>
        <p:txBody>
          <a:bodyPr/>
          <a:lstStyle/>
          <a:p>
            <a:pPr marL="0" indent="0" algn="just">
              <a:lnSpc>
                <a:spcPct val="150000"/>
              </a:lnSpc>
              <a:spcBef>
                <a:spcPts val="0"/>
              </a:spcBef>
              <a:buNone/>
            </a:pPr>
            <a:r>
              <a:rPr lang="pt-BR" dirty="0">
                <a:solidFill>
                  <a:srgbClr val="FF0000"/>
                </a:solidFill>
                <a:latin typeface="Times New Roman" pitchFamily="18" charset="0"/>
                <a:cs typeface="Times New Roman" pitchFamily="18" charset="0"/>
              </a:rPr>
              <a:t>ESTRATÉGIA 5. </a:t>
            </a:r>
            <a:r>
              <a:rPr lang="pt-BR" dirty="0" smtClean="0">
                <a:solidFill>
                  <a:srgbClr val="FF0000"/>
                </a:solidFill>
                <a:latin typeface="Times New Roman" pitchFamily="18" charset="0"/>
                <a:cs typeface="Times New Roman" pitchFamily="18" charset="0"/>
              </a:rPr>
              <a:t>3 – Implantar </a:t>
            </a:r>
            <a:r>
              <a:rPr lang="pt-BR" dirty="0">
                <a:solidFill>
                  <a:srgbClr val="FF0000"/>
                </a:solidFill>
                <a:latin typeface="Times New Roman" pitchFamily="18" charset="0"/>
                <a:cs typeface="Times New Roman" pitchFamily="18" charset="0"/>
              </a:rPr>
              <a:t>salas de recursos </a:t>
            </a:r>
            <a:r>
              <a:rPr lang="pt-BR" dirty="0" smtClean="0">
                <a:solidFill>
                  <a:srgbClr val="FF0000"/>
                </a:solidFill>
                <a:latin typeface="Times New Roman" pitchFamily="18" charset="0"/>
                <a:cs typeface="Times New Roman" pitchFamily="18" charset="0"/>
              </a:rPr>
              <a:t>multifuncionais e/ou específicas e </a:t>
            </a:r>
            <a:r>
              <a:rPr lang="pt-BR" dirty="0">
                <a:solidFill>
                  <a:srgbClr val="FF0000"/>
                </a:solidFill>
                <a:latin typeface="Times New Roman" pitchFamily="18" charset="0"/>
                <a:cs typeface="Times New Roman" pitchFamily="18" charset="0"/>
              </a:rPr>
              <a:t>fomentar a formação continuada de professores e </a:t>
            </a:r>
            <a:r>
              <a:rPr lang="pt-BR" dirty="0" smtClean="0">
                <a:solidFill>
                  <a:srgbClr val="FF0000"/>
                </a:solidFill>
                <a:latin typeface="Times New Roman" pitchFamily="18" charset="0"/>
                <a:cs typeface="Times New Roman" pitchFamily="18" charset="0"/>
              </a:rPr>
              <a:t>professoras para </a:t>
            </a:r>
            <a:r>
              <a:rPr lang="pt-BR" dirty="0">
                <a:solidFill>
                  <a:srgbClr val="FF0000"/>
                </a:solidFill>
                <a:latin typeface="Times New Roman" pitchFamily="18" charset="0"/>
                <a:cs typeface="Times New Roman" pitchFamily="18" charset="0"/>
              </a:rPr>
              <a:t>o atendimento educacional especializado nas </a:t>
            </a:r>
            <a:r>
              <a:rPr lang="pt-BR" dirty="0" smtClean="0">
                <a:solidFill>
                  <a:srgbClr val="FF0000"/>
                </a:solidFill>
                <a:latin typeface="Times New Roman" pitchFamily="18" charset="0"/>
                <a:cs typeface="Times New Roman" pitchFamily="18" charset="0"/>
              </a:rPr>
              <a:t>escolas urbanas</a:t>
            </a:r>
            <a:r>
              <a:rPr lang="pt-BR" dirty="0">
                <a:solidFill>
                  <a:srgbClr val="FF0000"/>
                </a:solidFill>
                <a:latin typeface="Times New Roman" pitchFamily="18" charset="0"/>
                <a:cs typeface="Times New Roman" pitchFamily="18" charset="0"/>
              </a:rPr>
              <a:t>, do campo, indígenas e de comunidades </a:t>
            </a:r>
            <a:r>
              <a:rPr lang="pt-BR" dirty="0" smtClean="0">
                <a:solidFill>
                  <a:srgbClr val="FF0000"/>
                </a:solidFill>
                <a:latin typeface="Times New Roman" pitchFamily="18" charset="0"/>
                <a:cs typeface="Times New Roman" pitchFamily="18" charset="0"/>
              </a:rPr>
              <a:t>quilombolas.</a:t>
            </a: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57980308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8" y="476672"/>
            <a:ext cx="8568952" cy="6048672"/>
          </a:xfrm>
        </p:spPr>
        <p:txBody>
          <a:bodyPr>
            <a:normAutofit fontScale="92500"/>
          </a:bodyPr>
          <a:lstStyle/>
          <a:p>
            <a:pPr marL="0" indent="0" algn="just">
              <a:lnSpc>
                <a:spcPct val="150000"/>
              </a:lnSpc>
              <a:spcBef>
                <a:spcPts val="0"/>
              </a:spcBef>
              <a:buNone/>
            </a:pPr>
            <a:r>
              <a:rPr lang="pt-BR" dirty="0">
                <a:solidFill>
                  <a:srgbClr val="FF0000"/>
                </a:solidFill>
                <a:latin typeface="Times New Roman" pitchFamily="18" charset="0"/>
                <a:cs typeface="Times New Roman" pitchFamily="18" charset="0"/>
              </a:rPr>
              <a:t>ESTRATÉGIA 5.4 – Garantir a oferta do atendimento educacional especializado complementar e suplementar a todos os(as) alunos(as) com deficiência, transtornos globais do desenvolvimento e altas habilidades ou </a:t>
            </a:r>
            <a:r>
              <a:rPr lang="pt-BR" dirty="0" err="1">
                <a:solidFill>
                  <a:srgbClr val="FF0000"/>
                </a:solidFill>
                <a:latin typeface="Times New Roman" pitchFamily="18" charset="0"/>
                <a:cs typeface="Times New Roman" pitchFamily="18" charset="0"/>
              </a:rPr>
              <a:t>superdotação</a:t>
            </a:r>
            <a:r>
              <a:rPr lang="pt-BR" dirty="0">
                <a:solidFill>
                  <a:srgbClr val="FF0000"/>
                </a:solidFill>
                <a:latin typeface="Times New Roman" pitchFamily="18" charset="0"/>
                <a:cs typeface="Times New Roman" pitchFamily="18" charset="0"/>
              </a:rPr>
              <a:t>, matriculados na rede pública de educação básica, conforme necessidade identificada por meio de diagnóstico e ouvida a família.</a:t>
            </a: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03489242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404664"/>
            <a:ext cx="8640960" cy="6192688"/>
          </a:xfrm>
        </p:spPr>
        <p:txBody>
          <a:bodyPr>
            <a:normAutofit fontScale="77500" lnSpcReduction="20000"/>
          </a:bodyPr>
          <a:lstStyle/>
          <a:p>
            <a:pPr marL="0" indent="0" algn="just">
              <a:lnSpc>
                <a:spcPct val="170000"/>
              </a:lnSpc>
              <a:spcBef>
                <a:spcPts val="0"/>
              </a:spcBef>
              <a:buNone/>
            </a:pPr>
            <a:r>
              <a:rPr lang="pt-BR" dirty="0">
                <a:solidFill>
                  <a:srgbClr val="FF0000"/>
                </a:solidFill>
                <a:latin typeface="Times New Roman" pitchFamily="18" charset="0"/>
                <a:cs typeface="Times New Roman" pitchFamily="18" charset="0"/>
              </a:rPr>
              <a:t>ESTRATÉGIA 5.5. – Garantir a oferta de educação bilíngue, em Língua Brasileira de Sinais (LIBRAS) como primeira língua e na modalidade escrita da Língua Portuguesa como segunda Língua, aos(às) alunos(as) surdos e deficientes auditivos regularmente matriculados na rede municipal de ensino, em escolas e classes bilíngues e em escolas inclusivas, nos termos do art. 22 do Decreto nº 5.626, de 22 de dezembro de 2005, e dos </a:t>
            </a:r>
            <a:r>
              <a:rPr lang="pt-BR" dirty="0" err="1">
                <a:solidFill>
                  <a:srgbClr val="FF0000"/>
                </a:solidFill>
                <a:latin typeface="Times New Roman" pitchFamily="18" charset="0"/>
                <a:cs typeface="Times New Roman" pitchFamily="18" charset="0"/>
              </a:rPr>
              <a:t>arts</a:t>
            </a:r>
            <a:r>
              <a:rPr lang="pt-BR" dirty="0">
                <a:solidFill>
                  <a:srgbClr val="FF0000"/>
                </a:solidFill>
                <a:latin typeface="Times New Roman" pitchFamily="18" charset="0"/>
                <a:cs typeface="Times New Roman" pitchFamily="18" charset="0"/>
              </a:rPr>
              <a:t>. 24 e 30 da Convenção Sobre os Direitos das Pessoas com Deficiência, bem como a adoção do Sistema </a:t>
            </a:r>
            <a:r>
              <a:rPr lang="pt-BR" i="1" dirty="0">
                <a:solidFill>
                  <a:srgbClr val="FF0000"/>
                </a:solidFill>
                <a:latin typeface="Times New Roman" pitchFamily="18" charset="0"/>
                <a:cs typeface="Times New Roman" pitchFamily="18" charset="0"/>
              </a:rPr>
              <a:t>Braille </a:t>
            </a:r>
            <a:r>
              <a:rPr lang="pt-BR" dirty="0">
                <a:solidFill>
                  <a:srgbClr val="FF0000"/>
                </a:solidFill>
                <a:latin typeface="Times New Roman" pitchFamily="18" charset="0"/>
                <a:cs typeface="Times New Roman" pitchFamily="18" charset="0"/>
              </a:rPr>
              <a:t>de leitura para cegos e Comunicação Multimodal para </a:t>
            </a:r>
            <a:r>
              <a:rPr lang="pt-BR" dirty="0" err="1">
                <a:solidFill>
                  <a:srgbClr val="FF0000"/>
                </a:solidFill>
                <a:latin typeface="Times New Roman" pitchFamily="18" charset="0"/>
                <a:cs typeface="Times New Roman" pitchFamily="18" charset="0"/>
              </a:rPr>
              <a:t>surdocegos</a:t>
            </a:r>
            <a:r>
              <a:rPr lang="pt-BR" dirty="0">
                <a:solidFill>
                  <a:srgbClr val="FF0000"/>
                </a:solidFill>
                <a:latin typeface="Times New Roman" pitchFamily="18" charset="0"/>
                <a:cs typeface="Times New Roman" pitchFamily="18" charset="0"/>
              </a:rPr>
              <a:t>.</a:t>
            </a:r>
          </a:p>
          <a:p>
            <a:pPr marL="0" indent="0" algn="just">
              <a:lnSpc>
                <a:spcPct val="170000"/>
              </a:lnSpc>
              <a:spcBef>
                <a:spcPts val="0"/>
              </a:spcBef>
              <a:buNone/>
            </a:pPr>
            <a:endParaRPr lang="pt-BR" u="sng"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7395713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568952" cy="6408712"/>
          </a:xfrm>
        </p:spPr>
        <p:txBody>
          <a:bodyPr>
            <a:normAutofit fontScale="85000" lnSpcReduction="10000"/>
          </a:bodyPr>
          <a:lstStyle/>
          <a:p>
            <a:pPr marL="0" indent="0" algn="just">
              <a:lnSpc>
                <a:spcPct val="160000"/>
              </a:lnSpc>
              <a:spcBef>
                <a:spcPts val="0"/>
              </a:spcBef>
              <a:buNone/>
            </a:pPr>
            <a:r>
              <a:rPr lang="pt-BR" dirty="0">
                <a:solidFill>
                  <a:srgbClr val="FF0000"/>
                </a:solidFill>
                <a:latin typeface="Times New Roman" pitchFamily="18" charset="0"/>
                <a:cs typeface="Times New Roman" pitchFamily="18" charset="0"/>
              </a:rPr>
              <a:t>ESTRATÉGIA 5.6. – Apoiar a ampliação das equipes de profissionais da educação para atender à demanda do processo de escolarização dos(das) estudantes com deficiência, transtornos globais do desenvolvimento e altas habilidades ou </a:t>
            </a:r>
            <a:r>
              <a:rPr lang="pt-BR" dirty="0" err="1">
                <a:solidFill>
                  <a:srgbClr val="FF0000"/>
                </a:solidFill>
                <a:latin typeface="Times New Roman" pitchFamily="18" charset="0"/>
                <a:cs typeface="Times New Roman" pitchFamily="18" charset="0"/>
              </a:rPr>
              <a:t>superdotação</a:t>
            </a:r>
            <a:r>
              <a:rPr lang="pt-BR" dirty="0">
                <a:solidFill>
                  <a:srgbClr val="FF0000"/>
                </a:solidFill>
                <a:latin typeface="Times New Roman" pitchFamily="18" charset="0"/>
                <a:cs typeface="Times New Roman" pitchFamily="18" charset="0"/>
              </a:rPr>
              <a:t>, garantindo a oferta de professores(as) do atendimento educacional especializado, de profissionais de apoio ou auxiliares, tradutores(as) e intérpretes de Libras, instrutor surdo, guias-intérpretes para </a:t>
            </a:r>
            <a:r>
              <a:rPr lang="pt-BR" dirty="0" err="1">
                <a:solidFill>
                  <a:srgbClr val="FF0000"/>
                </a:solidFill>
                <a:latin typeface="Times New Roman" pitchFamily="18" charset="0"/>
                <a:cs typeface="Times New Roman" pitchFamily="18" charset="0"/>
              </a:rPr>
              <a:t>surdocegos</a:t>
            </a:r>
            <a:r>
              <a:rPr lang="pt-BR" dirty="0">
                <a:solidFill>
                  <a:srgbClr val="FF0000"/>
                </a:solidFill>
                <a:latin typeface="Times New Roman" pitchFamily="18" charset="0"/>
                <a:cs typeface="Times New Roman" pitchFamily="18" charset="0"/>
              </a:rPr>
              <a:t>, professores(as) de Libras, prioritariamente surdos e professores(as) bilíngues.</a:t>
            </a:r>
          </a:p>
          <a:p>
            <a:pPr marL="0" indent="0" algn="just">
              <a:lnSpc>
                <a:spcPct val="16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61130547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336704"/>
          </a:xfrm>
        </p:spPr>
        <p:txBody>
          <a:bodyPr>
            <a:normAutofit/>
          </a:bodyPr>
          <a:lstStyle/>
          <a:p>
            <a:pPr marL="0" indent="0" algn="just">
              <a:lnSpc>
                <a:spcPct val="170000"/>
              </a:lnSpc>
              <a:spcBef>
                <a:spcPts val="0"/>
              </a:spcBef>
              <a:buNone/>
            </a:pPr>
            <a:r>
              <a:rPr lang="pt-BR" dirty="0">
                <a:latin typeface="Times New Roman" pitchFamily="18" charset="0"/>
                <a:cs typeface="Times New Roman" pitchFamily="18" charset="0"/>
              </a:rPr>
              <a:t>META 6 – Fortalecer a gestão pública do oferecimento da alimentação escolar, </a:t>
            </a:r>
            <a:r>
              <a:rPr lang="pt-BR" dirty="0" smtClean="0">
                <a:latin typeface="Times New Roman" pitchFamily="18" charset="0"/>
                <a:cs typeface="Times New Roman" pitchFamily="18" charset="0"/>
              </a:rPr>
              <a:t>sendo </a:t>
            </a:r>
            <a:r>
              <a:rPr lang="pt-BR" dirty="0">
                <a:latin typeface="Times New Roman" pitchFamily="18" charset="0"/>
                <a:cs typeface="Times New Roman" pitchFamily="18" charset="0"/>
              </a:rPr>
              <a:t>vedada a terceirização ou desmantelamento do serviço. </a:t>
            </a:r>
          </a:p>
          <a:p>
            <a:pPr algn="just">
              <a:lnSpc>
                <a:spcPct val="170000"/>
              </a:lnSpc>
              <a:spcBef>
                <a:spcPts val="0"/>
              </a:spcBef>
            </a:pPr>
            <a:endParaRPr lang="pt-BR" dirty="0">
              <a:latin typeface="Times New Roman" pitchFamily="18" charset="0"/>
              <a:cs typeface="Times New Roman" pitchFamily="18" charset="0"/>
            </a:endParaRPr>
          </a:p>
          <a:p>
            <a:pPr marL="0" indent="0" algn="just">
              <a:lnSpc>
                <a:spcPct val="170000"/>
              </a:lnSpc>
              <a:spcBef>
                <a:spcPts val="0"/>
              </a:spcBef>
              <a:buNone/>
            </a:pPr>
            <a:endParaRPr lang="pt-BR" dirty="0">
              <a:latin typeface="Times New Roman" pitchFamily="18" charset="0"/>
              <a:cs typeface="Times New Roman" pitchFamily="18" charset="0"/>
            </a:endParaRP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5784010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8" y="260648"/>
            <a:ext cx="8568952" cy="6264696"/>
          </a:xfrm>
        </p:spPr>
        <p:txBody>
          <a:bodyPr>
            <a:normAutofit fontScale="92500" lnSpcReduction="20000"/>
          </a:bodyPr>
          <a:lstStyle/>
          <a:p>
            <a:pPr marL="0" indent="0" algn="just">
              <a:lnSpc>
                <a:spcPct val="150000"/>
              </a:lnSpc>
              <a:spcBef>
                <a:spcPts val="0"/>
              </a:spcBef>
              <a:buNone/>
            </a:pPr>
            <a:r>
              <a:rPr lang="pt-BR" dirty="0">
                <a:latin typeface="Times New Roman" pitchFamily="18" charset="0"/>
                <a:cs typeface="Times New Roman" pitchFamily="18" charset="0"/>
              </a:rPr>
              <a:t>META 7 – A Prefeitura Municipal de Rio Claro </a:t>
            </a:r>
            <a:r>
              <a:rPr lang="pt-BR" dirty="0">
                <a:solidFill>
                  <a:srgbClr val="FF0000"/>
                </a:solidFill>
                <a:latin typeface="Times New Roman" pitchFamily="18" charset="0"/>
                <a:cs typeface="Times New Roman" pitchFamily="18" charset="0"/>
              </a:rPr>
              <a:t>custeará</a:t>
            </a:r>
            <a:r>
              <a:rPr lang="pt-BR" dirty="0">
                <a:latin typeface="Times New Roman" pitchFamily="18" charset="0"/>
                <a:cs typeface="Times New Roman" pitchFamily="18" charset="0"/>
              </a:rPr>
              <a:t> alimentação escolar,  exclusivamente, aos estudantes da rede municipal pública, conforme o artigos 10, inciso VII e o artigo 11, inciso VI da Lei 9394/96, cabendo ao Conselho Municipal  da Educação (COMERC), ao Conselho Municipal da Criança e do Adolescente (CMDCA), ao Conselho de Alimentação Escolar (CAE) e ao Conselho Tutelar o acompanhamento do oferecimento deste serviço nas escolas da rede estadual de ensino. </a:t>
            </a: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5096242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336704"/>
          </a:xfrm>
        </p:spPr>
        <p:txBody>
          <a:bodyPr>
            <a:normAutofit fontScale="92500" lnSpcReduction="20000"/>
          </a:bodyPr>
          <a:lstStyle/>
          <a:p>
            <a:pPr marL="0" indent="0" algn="just">
              <a:lnSpc>
                <a:spcPct val="170000"/>
              </a:lnSpc>
              <a:spcBef>
                <a:spcPts val="0"/>
              </a:spcBef>
              <a:buNone/>
            </a:pPr>
            <a:r>
              <a:rPr lang="pt-BR" dirty="0" smtClean="0">
                <a:latin typeface="Times New Roman" pitchFamily="18" charset="0"/>
                <a:cs typeface="Times New Roman" pitchFamily="18" charset="0"/>
              </a:rPr>
              <a:t>META </a:t>
            </a:r>
            <a:r>
              <a:rPr lang="pt-BR" dirty="0">
                <a:latin typeface="Times New Roman" pitchFamily="18" charset="0"/>
                <a:cs typeface="Times New Roman" pitchFamily="18" charset="0"/>
              </a:rPr>
              <a:t>8 – a Prefeitura Municipal de Rio Claro </a:t>
            </a:r>
            <a:r>
              <a:rPr lang="pt-BR" dirty="0" smtClean="0">
                <a:solidFill>
                  <a:srgbClr val="FF0000"/>
                </a:solidFill>
                <a:latin typeface="Times New Roman" pitchFamily="18" charset="0"/>
                <a:cs typeface="Times New Roman" pitchFamily="18" charset="0"/>
              </a:rPr>
              <a:t>custeará</a:t>
            </a:r>
            <a:r>
              <a:rPr lang="pt-BR" dirty="0" smtClean="0">
                <a:latin typeface="Times New Roman" pitchFamily="18" charset="0"/>
                <a:cs typeface="Times New Roman" pitchFamily="18" charset="0"/>
              </a:rPr>
              <a:t> transporte </a:t>
            </a:r>
            <a:r>
              <a:rPr lang="pt-BR" dirty="0">
                <a:latin typeface="Times New Roman" pitchFamily="18" charset="0"/>
                <a:cs typeface="Times New Roman" pitchFamily="18" charset="0"/>
              </a:rPr>
              <a:t>escolar, </a:t>
            </a:r>
            <a:r>
              <a:rPr lang="pt-BR" dirty="0" smtClean="0">
                <a:latin typeface="Times New Roman" pitchFamily="18" charset="0"/>
                <a:cs typeface="Times New Roman" pitchFamily="18" charset="0"/>
              </a:rPr>
              <a:t>exclusivamente</a:t>
            </a:r>
            <a:r>
              <a:rPr lang="pt-BR" dirty="0">
                <a:latin typeface="Times New Roman" pitchFamily="18" charset="0"/>
                <a:cs typeface="Times New Roman" pitchFamily="18" charset="0"/>
              </a:rPr>
              <a:t>, aos estudantes da rede municipal pública, conforme o artigos 10, </a:t>
            </a:r>
            <a:r>
              <a:rPr lang="pt-BR" dirty="0" smtClean="0">
                <a:latin typeface="Times New Roman" pitchFamily="18" charset="0"/>
                <a:cs typeface="Times New Roman" pitchFamily="18" charset="0"/>
              </a:rPr>
              <a:t>inciso </a:t>
            </a:r>
            <a:r>
              <a:rPr lang="pt-BR" dirty="0">
                <a:latin typeface="Times New Roman" pitchFamily="18" charset="0"/>
                <a:cs typeface="Times New Roman" pitchFamily="18" charset="0"/>
              </a:rPr>
              <a:t>VII e o artigo 11, inciso VI da Lei 9394/96, cabendo ao Conselho </a:t>
            </a:r>
            <a:r>
              <a:rPr lang="pt-BR" dirty="0" smtClean="0">
                <a:latin typeface="Times New Roman" pitchFamily="18" charset="0"/>
                <a:cs typeface="Times New Roman" pitchFamily="18" charset="0"/>
              </a:rPr>
              <a:t>Municipal da Educação (COMERC), ao Conselho </a:t>
            </a:r>
            <a:r>
              <a:rPr lang="pt-BR" dirty="0">
                <a:latin typeface="Times New Roman" pitchFamily="18" charset="0"/>
                <a:cs typeface="Times New Roman" pitchFamily="18" charset="0"/>
              </a:rPr>
              <a:t>Municipal da Criança e do Adolescente </a:t>
            </a:r>
            <a:r>
              <a:rPr lang="pt-BR" dirty="0" smtClean="0">
                <a:latin typeface="Times New Roman" pitchFamily="18" charset="0"/>
                <a:cs typeface="Times New Roman" pitchFamily="18" charset="0"/>
              </a:rPr>
              <a:t>(CMDCA) e </a:t>
            </a:r>
            <a:r>
              <a:rPr lang="pt-BR" dirty="0">
                <a:latin typeface="Times New Roman" pitchFamily="18" charset="0"/>
                <a:cs typeface="Times New Roman" pitchFamily="18" charset="0"/>
              </a:rPr>
              <a:t>ao Conselho </a:t>
            </a:r>
            <a:r>
              <a:rPr lang="pt-BR" dirty="0" smtClean="0">
                <a:latin typeface="Times New Roman" pitchFamily="18" charset="0"/>
                <a:cs typeface="Times New Roman" pitchFamily="18" charset="0"/>
              </a:rPr>
              <a:t>Tutelar </a:t>
            </a:r>
            <a:r>
              <a:rPr lang="pt-BR" dirty="0">
                <a:latin typeface="Times New Roman" pitchFamily="18" charset="0"/>
                <a:cs typeface="Times New Roman" pitchFamily="18" charset="0"/>
              </a:rPr>
              <a:t>o acompanhamento do oferecimento deste serviço nas escolas da rede </a:t>
            </a:r>
            <a:r>
              <a:rPr lang="pt-BR" dirty="0" smtClean="0">
                <a:latin typeface="Times New Roman" pitchFamily="18" charset="0"/>
                <a:cs typeface="Times New Roman" pitchFamily="18" charset="0"/>
              </a:rPr>
              <a:t>estadual </a:t>
            </a:r>
            <a:r>
              <a:rPr lang="pt-BR" dirty="0">
                <a:latin typeface="Times New Roman" pitchFamily="18" charset="0"/>
                <a:cs typeface="Times New Roman" pitchFamily="18" charset="0"/>
              </a:rPr>
              <a:t>de ensino. </a:t>
            </a:r>
            <a:endParaRPr lang="pt-BR" dirty="0" smtClean="0">
              <a:latin typeface="Times New Roman" pitchFamily="18" charset="0"/>
              <a:cs typeface="Times New Roman" pitchFamily="18" charset="0"/>
            </a:endParaRPr>
          </a:p>
          <a:p>
            <a:pPr algn="just">
              <a:lnSpc>
                <a:spcPct val="170000"/>
              </a:lnSpc>
              <a:spcBef>
                <a:spcPts val="0"/>
              </a:spcBef>
            </a:pPr>
            <a:endParaRPr lang="pt-BR" dirty="0" smtClean="0">
              <a:latin typeface="Times New Roman" pitchFamily="18" charset="0"/>
              <a:cs typeface="Times New Roman" pitchFamily="18" charset="0"/>
            </a:endParaRP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23990795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336704"/>
          </a:xfrm>
        </p:spPr>
        <p:txBody>
          <a:bodyPr>
            <a:normAutofit/>
          </a:bodyPr>
          <a:lstStyle/>
          <a:p>
            <a:pPr marL="0" indent="0" algn="just">
              <a:lnSpc>
                <a:spcPct val="170000"/>
              </a:lnSpc>
              <a:spcBef>
                <a:spcPts val="0"/>
              </a:spcBef>
              <a:buNone/>
            </a:pPr>
            <a:r>
              <a:rPr lang="pt-BR" b="1" dirty="0" smtClean="0">
                <a:latin typeface="Times New Roman" pitchFamily="18" charset="0"/>
                <a:cs typeface="Times New Roman" pitchFamily="18" charset="0"/>
              </a:rPr>
              <a:t>META </a:t>
            </a:r>
            <a:r>
              <a:rPr lang="pt-BR" b="1" dirty="0">
                <a:latin typeface="Times New Roman" pitchFamily="18" charset="0"/>
                <a:cs typeface="Times New Roman" pitchFamily="18" charset="0"/>
              </a:rPr>
              <a:t>9 – </a:t>
            </a:r>
            <a:r>
              <a:rPr lang="pt-BR" b="1" dirty="0" smtClean="0">
                <a:latin typeface="Times New Roman" pitchFamily="18" charset="0"/>
                <a:cs typeface="Times New Roman" pitchFamily="18" charset="0"/>
              </a:rPr>
              <a:t>Realizar estudos </a:t>
            </a:r>
            <a:r>
              <a:rPr lang="pt-BR" b="1" dirty="0">
                <a:latin typeface="Times New Roman" pitchFamily="18" charset="0"/>
                <a:cs typeface="Times New Roman" pitchFamily="18" charset="0"/>
              </a:rPr>
              <a:t>e </a:t>
            </a:r>
            <a:r>
              <a:rPr lang="pt-BR" b="1" dirty="0" smtClean="0">
                <a:latin typeface="Times New Roman" pitchFamily="18" charset="0"/>
                <a:cs typeface="Times New Roman" pitchFamily="18" charset="0"/>
              </a:rPr>
              <a:t>promover ações </a:t>
            </a:r>
            <a:r>
              <a:rPr lang="pt-BR" b="1" dirty="0">
                <a:latin typeface="Times New Roman" pitchFamily="18" charset="0"/>
                <a:cs typeface="Times New Roman" pitchFamily="18" charset="0"/>
              </a:rPr>
              <a:t>sobre a segurança física, moral e psíquica dos </a:t>
            </a:r>
            <a:r>
              <a:rPr lang="pt-BR" b="1" dirty="0" smtClean="0">
                <a:latin typeface="Times New Roman" pitchFamily="18" charset="0"/>
                <a:cs typeface="Times New Roman" pitchFamily="18" charset="0"/>
              </a:rPr>
              <a:t>profissionais </a:t>
            </a:r>
            <a:r>
              <a:rPr lang="pt-BR" b="1" dirty="0">
                <a:latin typeface="Times New Roman" pitchFamily="18" charset="0"/>
                <a:cs typeface="Times New Roman" pitchFamily="18" charset="0"/>
              </a:rPr>
              <a:t>da educação, em parceria com outros órgãos públicos e Instituições </a:t>
            </a:r>
            <a:r>
              <a:rPr lang="pt-BR" b="1" dirty="0" smtClean="0">
                <a:latin typeface="Times New Roman" pitchFamily="18" charset="0"/>
                <a:cs typeface="Times New Roman" pitchFamily="18" charset="0"/>
              </a:rPr>
              <a:t>de </a:t>
            </a:r>
            <a:r>
              <a:rPr lang="pt-BR" b="1" dirty="0">
                <a:latin typeface="Times New Roman" pitchFamily="18" charset="0"/>
                <a:cs typeface="Times New Roman" pitchFamily="18" charset="0"/>
              </a:rPr>
              <a:t>Ensino Superior (IES).</a:t>
            </a: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5006656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712968" cy="6408712"/>
          </a:xfrm>
        </p:spPr>
        <p:txBody>
          <a:bodyPr>
            <a:normAutofit/>
          </a:bodyPr>
          <a:lstStyle/>
          <a:p>
            <a:pPr marL="0" indent="0" algn="just">
              <a:lnSpc>
                <a:spcPct val="170000"/>
              </a:lnSpc>
              <a:spcBef>
                <a:spcPts val="0"/>
              </a:spcBef>
              <a:buNone/>
            </a:pPr>
            <a:r>
              <a:rPr lang="pt-BR" b="1" dirty="0">
                <a:latin typeface="Times New Roman" pitchFamily="18" charset="0"/>
                <a:cs typeface="Times New Roman" pitchFamily="18" charset="0"/>
              </a:rPr>
              <a:t>META 10 – Alfabetizar todas as crianças até, no máximo,</a:t>
            </a:r>
            <a:r>
              <a:rPr lang="pt-BR" b="1" dirty="0">
                <a:solidFill>
                  <a:srgbClr val="FF0000"/>
                </a:solidFill>
                <a:latin typeface="Times New Roman" pitchFamily="18" charset="0"/>
                <a:cs typeface="Times New Roman" pitchFamily="18" charset="0"/>
              </a:rPr>
              <a:t> </a:t>
            </a:r>
            <a:r>
              <a:rPr lang="pt-BR" b="1" dirty="0" smtClean="0">
                <a:solidFill>
                  <a:srgbClr val="FF0000"/>
                </a:solidFill>
                <a:latin typeface="Times New Roman" pitchFamily="18" charset="0"/>
                <a:cs typeface="Times New Roman" pitchFamily="18" charset="0"/>
              </a:rPr>
              <a:t> o final do 3° (terceiro) ano do ensino fundamental. </a:t>
            </a:r>
            <a:endParaRPr lang="pt-BR" b="1" dirty="0">
              <a:solidFill>
                <a:srgbClr val="FF0000"/>
              </a:solidFill>
              <a:latin typeface="Times New Roman" pitchFamily="18" charset="0"/>
              <a:cs typeface="Times New Roman" pitchFamily="18" charset="0"/>
            </a:endParaRPr>
          </a:p>
          <a:p>
            <a:pPr marL="0" indent="0" algn="just">
              <a:lnSpc>
                <a:spcPct val="170000"/>
              </a:lnSpc>
              <a:spcBef>
                <a:spcPts val="0"/>
              </a:spcBef>
              <a:buNone/>
            </a:pPr>
            <a:r>
              <a:rPr lang="pt-BR" dirty="0">
                <a:solidFill>
                  <a:srgbClr val="FF0000"/>
                </a:solidFill>
                <a:latin typeface="Times New Roman" pitchFamily="18" charset="0"/>
                <a:cs typeface="Times New Roman" pitchFamily="18" charset="0"/>
              </a:rPr>
              <a:t> </a:t>
            </a:r>
          </a:p>
          <a:p>
            <a:pPr marL="0" indent="0" algn="just">
              <a:lnSpc>
                <a:spcPct val="17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70195257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712968" cy="6408712"/>
          </a:xfrm>
        </p:spPr>
        <p:txBody>
          <a:bodyPr>
            <a:normAutofit fontScale="85000" lnSpcReduction="10000"/>
          </a:bodyPr>
          <a:lstStyle/>
          <a:p>
            <a:pPr marL="0" indent="0" algn="just">
              <a:lnSpc>
                <a:spcPct val="170000"/>
              </a:lnSpc>
              <a:spcBef>
                <a:spcPts val="0"/>
              </a:spcBef>
              <a:buNone/>
            </a:pPr>
            <a:r>
              <a:rPr lang="pt-BR" dirty="0">
                <a:latin typeface="Times New Roman" pitchFamily="18" charset="0"/>
                <a:cs typeface="Times New Roman" pitchFamily="18" charset="0"/>
              </a:rPr>
              <a:t>ESTRATÉGIA 10.1 – Estruturar o ciclo de alfabetização, entendido nos termos do artigo 24 da Resolução n° 4, de 13 de junho de 2010 do Conselho Nacional de Educação (CNE) e das legislações específicas para a educação infantil e para o ensino fundamental. Garantir estratégias de articulação entre a educação infantil e o ensino fundamental, além da qualificação e da valorização dos professores alfabetizadores, a fim de garantir a alfabetização plena de todos os estudantes. </a:t>
            </a:r>
          </a:p>
          <a:p>
            <a:pPr marL="0" indent="0" algn="just">
              <a:lnSpc>
                <a:spcPct val="17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88321857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712968" cy="6408712"/>
          </a:xfrm>
        </p:spPr>
        <p:txBody>
          <a:bodyPr>
            <a:normAutofit fontScale="92500"/>
          </a:bodyPr>
          <a:lstStyle/>
          <a:p>
            <a:pPr algn="just">
              <a:lnSpc>
                <a:spcPct val="170000"/>
              </a:lnSpc>
              <a:spcBef>
                <a:spcPts val="0"/>
              </a:spcBef>
            </a:pPr>
            <a:r>
              <a:rPr lang="pt-BR" dirty="0">
                <a:latin typeface="Times New Roman" pitchFamily="18" charset="0"/>
                <a:cs typeface="Times New Roman" pitchFamily="18" charset="0"/>
              </a:rPr>
              <a:t>ESTRATÉGIA 10.2 – A Secretaria Municipal da Educação (SME) de Rio Claro deverá desenvolver, até o final do primeiro ano de vigência deste Plano Municipal de Educação (PME), estudo que aponte a necessidade e viabilidade de determinar número de estudantes por professor e funcionário na educação básica, tendo como referência o Custo Aluno Qualidade Inicial (</a:t>
            </a:r>
            <a:r>
              <a:rPr lang="pt-BR" dirty="0" err="1">
                <a:latin typeface="Times New Roman" pitchFamily="18" charset="0"/>
                <a:cs typeface="Times New Roman" pitchFamily="18" charset="0"/>
              </a:rPr>
              <a:t>CAQi</a:t>
            </a:r>
            <a:r>
              <a:rPr lang="pt-BR" dirty="0">
                <a:latin typeface="Times New Roman" pitchFamily="18" charset="0"/>
                <a:cs typeface="Times New Roman" pitchFamily="18" charset="0"/>
              </a:rPr>
              <a:t>). </a:t>
            </a:r>
          </a:p>
          <a:p>
            <a:pPr algn="just">
              <a:lnSpc>
                <a:spcPct val="17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67806491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620688"/>
            <a:ext cx="8229600" cy="5505475"/>
          </a:xfrm>
        </p:spPr>
        <p:txBody>
          <a:bodyPr/>
          <a:lstStyle/>
          <a:p>
            <a:pPr marL="0" indent="0" algn="just">
              <a:lnSpc>
                <a:spcPct val="150000"/>
              </a:lnSpc>
              <a:spcBef>
                <a:spcPts val="0"/>
              </a:spcBef>
              <a:buNone/>
            </a:pPr>
            <a:r>
              <a:rPr lang="pt-BR" dirty="0">
                <a:solidFill>
                  <a:srgbClr val="FF0000"/>
                </a:solidFill>
                <a:latin typeface="Times New Roman" pitchFamily="18" charset="0"/>
                <a:cs typeface="Times New Roman" pitchFamily="18" charset="0"/>
              </a:rPr>
              <a:t>ESTRATÉGIA 10.3 – Fomentar a formação permanente de professores para a alfabetização de crianças.</a:t>
            </a:r>
          </a:p>
          <a:p>
            <a:pPr algn="just">
              <a:lnSpc>
                <a:spcPct val="150000"/>
              </a:lnSpc>
              <a:spcBef>
                <a:spcPts val="0"/>
              </a:spcBef>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193340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712968" cy="5894115"/>
          </a:xfrm>
        </p:spPr>
        <p:txBody>
          <a:bodyPr>
            <a:normAutofit/>
          </a:bodyPr>
          <a:lstStyle/>
          <a:p>
            <a:pPr marL="0" indent="0" algn="just">
              <a:lnSpc>
                <a:spcPct val="150000"/>
              </a:lnSpc>
              <a:spcBef>
                <a:spcPts val="0"/>
              </a:spcBef>
              <a:buNone/>
            </a:pPr>
            <a:r>
              <a:rPr lang="pt-BR" dirty="0">
                <a:solidFill>
                  <a:srgbClr val="FF0000"/>
                </a:solidFill>
                <a:latin typeface="Times New Roman" pitchFamily="18" charset="0"/>
                <a:cs typeface="Times New Roman" pitchFamily="18" charset="0"/>
              </a:rPr>
              <a:t>ESTRATÉGIA 10.4- Buscar articulação entre a Secretaria Municipal da Educação (SME) e os programas de pós-graduação </a:t>
            </a:r>
            <a:r>
              <a:rPr lang="pt-BR" i="1" dirty="0">
                <a:solidFill>
                  <a:srgbClr val="FF0000"/>
                </a:solidFill>
                <a:latin typeface="Times New Roman" pitchFamily="18" charset="0"/>
                <a:cs typeface="Times New Roman" pitchFamily="18" charset="0"/>
              </a:rPr>
              <a:t>lato sensu </a:t>
            </a:r>
            <a:r>
              <a:rPr lang="pt-BR" dirty="0">
                <a:solidFill>
                  <a:srgbClr val="FF0000"/>
                </a:solidFill>
                <a:latin typeface="Times New Roman" pitchFamily="18" charset="0"/>
                <a:cs typeface="Times New Roman" pitchFamily="18" charset="0"/>
              </a:rPr>
              <a:t>e </a:t>
            </a:r>
            <a:r>
              <a:rPr lang="pt-BR" i="1" dirty="0">
                <a:solidFill>
                  <a:srgbClr val="FF0000"/>
                </a:solidFill>
                <a:latin typeface="Times New Roman" pitchFamily="18" charset="0"/>
                <a:cs typeface="Times New Roman" pitchFamily="18" charset="0"/>
              </a:rPr>
              <a:t>stricto sensu</a:t>
            </a:r>
            <a:r>
              <a:rPr lang="pt-BR" dirty="0">
                <a:solidFill>
                  <a:srgbClr val="FF0000"/>
                </a:solidFill>
                <a:latin typeface="Times New Roman" pitchFamily="18" charset="0"/>
                <a:cs typeface="Times New Roman" pitchFamily="18" charset="0"/>
              </a:rPr>
              <a:t>, inclusive com parcerias com Instituições de Ensino Superior (IES) para a formação continuada sobre alfabetização, privilegiando a escola como lugar formativo.</a:t>
            </a:r>
          </a:p>
          <a:p>
            <a:pPr algn="just">
              <a:lnSpc>
                <a:spcPct val="150000"/>
              </a:lnSpc>
              <a:spcBef>
                <a:spcPts val="0"/>
              </a:spcBef>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1139651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264696"/>
          </a:xfrm>
        </p:spPr>
        <p:txBody>
          <a:bodyPr>
            <a:normAutofit/>
          </a:bodyPr>
          <a:lstStyle/>
          <a:p>
            <a:pPr marL="0" indent="0" algn="just">
              <a:lnSpc>
                <a:spcPct val="170000"/>
              </a:lnSpc>
              <a:spcBef>
                <a:spcPts val="0"/>
              </a:spcBef>
              <a:buNone/>
            </a:pPr>
            <a:r>
              <a:rPr lang="pt-BR" dirty="0" smtClean="0">
                <a:solidFill>
                  <a:srgbClr val="FF0000"/>
                </a:solidFill>
                <a:latin typeface="Times New Roman" pitchFamily="18" charset="0"/>
                <a:cs typeface="Times New Roman" pitchFamily="18" charset="0"/>
              </a:rPr>
              <a:t>ESTRATÉGIA 10.5 – Promover maior articulação entre as Instituições de Ensino Superior (IES) do Município com a formação dos profissionais de Educação das Redes de Ensino, propondo ampliação dos projetos dessas instituições para as comunidades das escolas do Município. </a:t>
            </a:r>
          </a:p>
          <a:p>
            <a:pPr marL="0" indent="0" algn="just">
              <a:lnSpc>
                <a:spcPct val="170000"/>
              </a:lnSpc>
              <a:spcBef>
                <a:spcPts val="0"/>
              </a:spcBef>
              <a:buNone/>
            </a:pPr>
            <a:endParaRPr lang="pt-BR" dirty="0" smtClean="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78450630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404664"/>
            <a:ext cx="8229600" cy="5721499"/>
          </a:xfrm>
        </p:spPr>
        <p:txBody>
          <a:bodyPr>
            <a:normAutofit fontScale="92500"/>
          </a:bodyPr>
          <a:lstStyle/>
          <a:p>
            <a:pPr marL="0" indent="0" algn="just">
              <a:lnSpc>
                <a:spcPct val="150000"/>
              </a:lnSpc>
              <a:spcBef>
                <a:spcPts val="0"/>
              </a:spcBef>
              <a:buNone/>
            </a:pPr>
            <a:r>
              <a:rPr lang="pt-BR" dirty="0">
                <a:latin typeface="Times New Roman" pitchFamily="18" charset="0"/>
                <a:cs typeface="Times New Roman" pitchFamily="18" charset="0"/>
              </a:rPr>
              <a:t>ESTRATÉGIA 10.6 – Oferecer condições para a alfabetização das pessoas com deficiência e transtornos globais do desenvolvimento, considerando as suas especificidades, inclusive a alfabetização bilíngue de pessoas surdas, sem estabelecimento de </a:t>
            </a:r>
            <a:r>
              <a:rPr lang="pt-BR" dirty="0" err="1">
                <a:latin typeface="Times New Roman" pitchFamily="18" charset="0"/>
                <a:cs typeface="Times New Roman" pitchFamily="18" charset="0"/>
              </a:rPr>
              <a:t>terminalidade</a:t>
            </a:r>
            <a:r>
              <a:rPr lang="pt-BR" dirty="0">
                <a:latin typeface="Times New Roman" pitchFamily="18" charset="0"/>
                <a:cs typeface="Times New Roman" pitchFamily="18" charset="0"/>
              </a:rPr>
              <a:t> temporal, assegurando a presença de profissionais de apoio e auxiliares que atendam as especificidades do aluno. </a:t>
            </a: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41239669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67544" y="260648"/>
            <a:ext cx="8229600" cy="3456383"/>
          </a:xfrm>
        </p:spPr>
        <p:txBody>
          <a:bodyPr>
            <a:normAutofit fontScale="92500" lnSpcReduction="10000"/>
          </a:bodyPr>
          <a:lstStyle/>
          <a:p>
            <a:pPr marL="0" indent="0" algn="just">
              <a:lnSpc>
                <a:spcPct val="150000"/>
              </a:lnSpc>
              <a:spcBef>
                <a:spcPts val="0"/>
              </a:spcBef>
              <a:buNone/>
            </a:pPr>
            <a:r>
              <a:rPr lang="pt-BR" b="1" dirty="0">
                <a:latin typeface="Times New Roman" pitchFamily="18" charset="0"/>
                <a:cs typeface="Times New Roman" pitchFamily="18" charset="0"/>
              </a:rPr>
              <a:t>META 11</a:t>
            </a:r>
            <a:r>
              <a:rPr lang="pt-BR" dirty="0">
                <a:latin typeface="Times New Roman" pitchFamily="18" charset="0"/>
                <a:cs typeface="Times New Roman" pitchFamily="18" charset="0"/>
              </a:rPr>
              <a:t>– </a:t>
            </a:r>
            <a:r>
              <a:rPr lang="pt-BR" b="1" dirty="0">
                <a:latin typeface="Times New Roman" pitchFamily="18" charset="0"/>
                <a:cs typeface="Times New Roman" pitchFamily="18" charset="0"/>
              </a:rPr>
              <a:t>Fomentar a qualidade da educação básica em todas as etapas e modalidades, com melhoria do fluxo escolar e da aprendizagem de modo a atingir as médias nacionais do Índice de Desenvolvimento da Educação Básica (IDEB</a:t>
            </a:r>
            <a:r>
              <a:rPr lang="pt-BR" b="1" dirty="0" smtClean="0">
                <a:latin typeface="Times New Roman" pitchFamily="18" charset="0"/>
                <a:cs typeface="Times New Roman" pitchFamily="18" charset="0"/>
              </a:rPr>
              <a:t>):</a:t>
            </a:r>
            <a:endParaRPr lang="pt-BR" dirty="0">
              <a:latin typeface="Times New Roman" pitchFamily="18" charset="0"/>
              <a:cs typeface="Times New Roman" pitchFamily="18" charset="0"/>
            </a:endParaRP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841" t="26587" r="13770" b="36706"/>
          <a:stretch/>
        </p:blipFill>
        <p:spPr bwMode="auto">
          <a:xfrm>
            <a:off x="251521" y="3645025"/>
            <a:ext cx="8496944" cy="2491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538688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336704"/>
          </a:xfrm>
        </p:spPr>
        <p:txBody>
          <a:bodyPr>
            <a:normAutofit/>
          </a:bodyPr>
          <a:lstStyle/>
          <a:p>
            <a:pPr marL="0" indent="0" algn="just">
              <a:lnSpc>
                <a:spcPct val="150000"/>
              </a:lnSpc>
              <a:spcBef>
                <a:spcPts val="0"/>
              </a:spcBef>
              <a:buNone/>
            </a:pPr>
            <a:r>
              <a:rPr lang="pt-BR" cap="all" dirty="0">
                <a:solidFill>
                  <a:srgbClr val="FF0000"/>
                </a:solidFill>
                <a:latin typeface="Times New Roman" pitchFamily="18" charset="0"/>
                <a:cs typeface="Times New Roman" pitchFamily="18" charset="0"/>
              </a:rPr>
              <a:t>Estratégia 11.1 – </a:t>
            </a:r>
            <a:r>
              <a:rPr lang="pt-BR" dirty="0">
                <a:solidFill>
                  <a:srgbClr val="FF0000"/>
                </a:solidFill>
                <a:latin typeface="Times New Roman" pitchFamily="18" charset="0"/>
                <a:cs typeface="Times New Roman" pitchFamily="18" charset="0"/>
              </a:rPr>
              <a:t>Formar continuamente profissionais da educação para que analisem criticamente as avaliações institucionais e discutam seus resultados para aprimorar o trabalho realizado com os estudantes. </a:t>
            </a: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8981513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336704"/>
          </a:xfrm>
        </p:spPr>
        <p:txBody>
          <a:bodyPr>
            <a:normAutofit lnSpcReduction="10000"/>
          </a:bodyPr>
          <a:lstStyle/>
          <a:p>
            <a:pPr marL="0" indent="0" algn="just">
              <a:lnSpc>
                <a:spcPct val="150000"/>
              </a:lnSpc>
              <a:spcBef>
                <a:spcPts val="0"/>
              </a:spcBef>
              <a:buNone/>
            </a:pPr>
            <a:r>
              <a:rPr lang="pt-BR" cap="all" dirty="0">
                <a:latin typeface="Times New Roman" pitchFamily="18" charset="0"/>
                <a:cs typeface="Times New Roman" pitchFamily="18" charset="0"/>
              </a:rPr>
              <a:t>Estratégia 11. </a:t>
            </a:r>
            <a:r>
              <a:rPr lang="pt-BR" dirty="0" smtClean="0">
                <a:latin typeface="Times New Roman" pitchFamily="18" charset="0"/>
                <a:cs typeface="Times New Roman" pitchFamily="18" charset="0"/>
              </a:rPr>
              <a:t>2 </a:t>
            </a:r>
            <a:r>
              <a:rPr lang="pt-BR" dirty="0">
                <a:latin typeface="Times New Roman" pitchFamily="18" charset="0"/>
                <a:cs typeface="Times New Roman" pitchFamily="18" charset="0"/>
              </a:rPr>
              <a:t>– Universalizar, </a:t>
            </a:r>
            <a:r>
              <a:rPr lang="pt-BR" dirty="0" smtClean="0">
                <a:latin typeface="Times New Roman" pitchFamily="18" charset="0"/>
                <a:cs typeface="Times New Roman" pitchFamily="18" charset="0"/>
              </a:rPr>
              <a:t>inclusive com </a:t>
            </a:r>
            <a:r>
              <a:rPr lang="pt-BR" dirty="0">
                <a:latin typeface="Times New Roman" pitchFamily="18" charset="0"/>
                <a:cs typeface="Times New Roman" pitchFamily="18" charset="0"/>
              </a:rPr>
              <a:t>o apoio dos demais entes federados, até o quinto ano de vigência deste PME, o acesso à rede mundial de computadores em banda larga de alta velocidade e triplicar, até o final da vigência deste PME a relação computadores/aluno (a) nas escolas da rede municipal, promovendo a utilização </a:t>
            </a:r>
            <a:r>
              <a:rPr lang="pt-BR" dirty="0" smtClean="0">
                <a:latin typeface="Times New Roman" pitchFamily="18" charset="0"/>
                <a:cs typeface="Times New Roman" pitchFamily="18" charset="0"/>
              </a:rPr>
              <a:t>pedagógica, de forma crítica </a:t>
            </a:r>
            <a:r>
              <a:rPr lang="pt-BR" dirty="0">
                <a:latin typeface="Times New Roman" pitchFamily="18" charset="0"/>
                <a:cs typeface="Times New Roman" pitchFamily="18" charset="0"/>
              </a:rPr>
              <a:t>das tecnologias da informação e da comunicação. </a:t>
            </a:r>
          </a:p>
        </p:txBody>
      </p:sp>
    </p:spTree>
    <p:extLst>
      <p:ext uri="{BB962C8B-B14F-4D97-AF65-F5344CB8AC3E}">
        <p14:creationId xmlns:p14="http://schemas.microsoft.com/office/powerpoint/2010/main" val="355688995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6632"/>
            <a:ext cx="8784976" cy="6480720"/>
          </a:xfrm>
        </p:spPr>
        <p:txBody>
          <a:bodyPr>
            <a:normAutofit/>
          </a:bodyPr>
          <a:lstStyle/>
          <a:p>
            <a:pPr marL="0" indent="0" algn="just">
              <a:lnSpc>
                <a:spcPct val="150000"/>
              </a:lnSpc>
              <a:spcBef>
                <a:spcPts val="0"/>
              </a:spcBef>
              <a:buNone/>
            </a:pPr>
            <a:r>
              <a:rPr lang="pt-BR" sz="3600" cap="all" dirty="0">
                <a:latin typeface="Times New Roman" pitchFamily="18" charset="0"/>
                <a:cs typeface="Times New Roman" pitchFamily="18" charset="0"/>
              </a:rPr>
              <a:t>Estratégia 11. </a:t>
            </a:r>
            <a:r>
              <a:rPr lang="pt-BR" sz="3600" dirty="0" smtClean="0">
                <a:latin typeface="Times New Roman" pitchFamily="18" charset="0"/>
                <a:cs typeface="Times New Roman" pitchFamily="18" charset="0"/>
              </a:rPr>
              <a:t>3 </a:t>
            </a:r>
            <a:r>
              <a:rPr lang="pt-BR" sz="3600" dirty="0">
                <a:latin typeface="Times New Roman" pitchFamily="18" charset="0"/>
                <a:cs typeface="Times New Roman" pitchFamily="18" charset="0"/>
              </a:rPr>
              <a:t>– Ampliar programas e aprofundar ações de atendimento ao aluno (a), por meio de programas suplementares de material didático-escolar, transporte, alimentação e assistência à saúde. </a:t>
            </a:r>
            <a:endParaRPr lang="pt-BR" sz="3600" dirty="0" smtClean="0">
              <a:latin typeface="Times New Roman" pitchFamily="18" charset="0"/>
              <a:cs typeface="Times New Roman" pitchFamily="18" charset="0"/>
            </a:endParaRPr>
          </a:p>
          <a:p>
            <a:pPr marL="0" indent="0" algn="just">
              <a:lnSpc>
                <a:spcPct val="150000"/>
              </a:lnSpc>
              <a:spcBef>
                <a:spcPts val="0"/>
              </a:spcBef>
              <a:buNone/>
            </a:pPr>
            <a:endParaRPr lang="pt-BR" sz="3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14753098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6632"/>
            <a:ext cx="8784976" cy="6480720"/>
          </a:xfrm>
        </p:spPr>
        <p:txBody>
          <a:bodyPr>
            <a:normAutofit/>
          </a:bodyPr>
          <a:lstStyle/>
          <a:p>
            <a:pPr marL="0" indent="0" algn="just">
              <a:lnSpc>
                <a:spcPct val="150000"/>
              </a:lnSpc>
              <a:spcBef>
                <a:spcPts val="0"/>
              </a:spcBef>
              <a:buNone/>
            </a:pPr>
            <a:r>
              <a:rPr lang="pt-BR" sz="2400" cap="all" dirty="0">
                <a:latin typeface="Times New Roman" pitchFamily="18" charset="0"/>
                <a:cs typeface="Times New Roman" pitchFamily="18" charset="0"/>
              </a:rPr>
              <a:t>Estratégia 11. </a:t>
            </a:r>
            <a:r>
              <a:rPr lang="pt-BR" sz="2400" dirty="0">
                <a:latin typeface="Times New Roman" pitchFamily="18" charset="0"/>
                <a:cs typeface="Times New Roman" pitchFamily="18" charset="0"/>
              </a:rPr>
              <a:t>4 – Assegurar a todas as escolas da rede municipal: água tratada e saneamento básico; energia elétrica; acesso à rede mundial de computadores em banda larga de alta velocidade; acessibilidade à pessoa com deficiência; sala de leitura; acesso à biblioteca; acesso a espaços para a prática de esportes; acesso a bens culturais, à arte e a equipamentos e laboratórios de ciências. </a:t>
            </a:r>
          </a:p>
          <a:p>
            <a:pPr marL="0" indent="0" algn="just">
              <a:lnSpc>
                <a:spcPct val="150000"/>
              </a:lnSpc>
              <a:spcBef>
                <a:spcPts val="0"/>
              </a:spcBef>
              <a:buNone/>
            </a:pPr>
            <a:endParaRPr lang="pt-BR" sz="2400" dirty="0">
              <a:latin typeface="Times New Roman" pitchFamily="18" charset="0"/>
              <a:cs typeface="Times New Roman" pitchFamily="18" charset="0"/>
            </a:endParaRPr>
          </a:p>
        </p:txBody>
      </p:sp>
    </p:spTree>
    <p:extLst>
      <p:ext uri="{BB962C8B-B14F-4D97-AF65-F5344CB8AC3E}">
        <p14:creationId xmlns:p14="http://schemas.microsoft.com/office/powerpoint/2010/main" val="181906298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08712"/>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 11. </a:t>
            </a:r>
            <a:r>
              <a:rPr lang="pt-BR" dirty="0" smtClean="0">
                <a:latin typeface="Times New Roman" pitchFamily="18" charset="0"/>
                <a:cs typeface="Times New Roman" pitchFamily="18" charset="0"/>
              </a:rPr>
              <a:t>5 </a:t>
            </a:r>
            <a:r>
              <a:rPr lang="pt-BR" dirty="0">
                <a:latin typeface="Times New Roman" pitchFamily="18" charset="0"/>
                <a:cs typeface="Times New Roman" pitchFamily="18" charset="0"/>
              </a:rPr>
              <a:t>– Participar do programa nacional de reestruturação e aquisição de equipamentos para escolas públicas, visando à equalização das oportunidades educacionais.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600301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08712"/>
          </a:xfrm>
        </p:spPr>
        <p:txBody>
          <a:bodyPr>
            <a:normAutofit fontScale="85000" lnSpcReduction="10000"/>
          </a:bodyPr>
          <a:lstStyle/>
          <a:p>
            <a:pPr marL="0" indent="0" algn="just">
              <a:lnSpc>
                <a:spcPct val="160000"/>
              </a:lnSpc>
              <a:spcBef>
                <a:spcPts val="0"/>
              </a:spcBef>
              <a:buNone/>
            </a:pPr>
            <a:r>
              <a:rPr lang="pt-BR" cap="all" dirty="0">
                <a:latin typeface="Times New Roman" pitchFamily="18" charset="0"/>
                <a:cs typeface="Times New Roman" pitchFamily="18" charset="0"/>
              </a:rPr>
              <a:t>Estratégia 11. </a:t>
            </a:r>
            <a:r>
              <a:rPr lang="pt-BR" dirty="0">
                <a:latin typeface="Times New Roman" pitchFamily="18" charset="0"/>
                <a:cs typeface="Times New Roman" pitchFamily="18" charset="0"/>
              </a:rPr>
              <a:t>6 – Reestruturar o currículo para educação básica garantindo: integração entre educação infantil e anos iniciais e finais do ensino fundamental; a educação para a diversidade; a educação ambiental; a educação para a sexualidade; os conteúdos da história e cultura afro-brasileira e indígena, observados os parâmetros mínimos de qualidade dos serviços da educação básica estabelecidos pela União, como referência para infraestrutura das escolas, recursos pedagógicos, bem como instrumento para adoção de medidas para a melhoria da qualidade do ensino. </a:t>
            </a:r>
          </a:p>
          <a:p>
            <a:pPr marL="0" indent="0" algn="just">
              <a:lnSpc>
                <a:spcPct val="16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55697802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408712"/>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 </a:t>
            </a:r>
            <a:r>
              <a:rPr lang="pt-BR" cap="all" dirty="0" smtClean="0">
                <a:latin typeface="Times New Roman" pitchFamily="18" charset="0"/>
                <a:cs typeface="Times New Roman" pitchFamily="18" charset="0"/>
              </a:rPr>
              <a:t>11. </a:t>
            </a:r>
            <a:r>
              <a:rPr lang="pt-BR" dirty="0" smtClean="0">
                <a:latin typeface="Times New Roman" pitchFamily="18" charset="0"/>
                <a:cs typeface="Times New Roman" pitchFamily="18" charset="0"/>
              </a:rPr>
              <a:t>7 </a:t>
            </a:r>
            <a:r>
              <a:rPr lang="pt-BR" dirty="0">
                <a:latin typeface="Times New Roman" pitchFamily="18" charset="0"/>
                <a:cs typeface="Times New Roman" pitchFamily="18" charset="0"/>
              </a:rPr>
              <a:t>– Informatizar integralmente a gestão das escolas da rede municipal, bem como promover formação permanente para os profissionais da educação básica das escolas. </a:t>
            </a:r>
            <a:endParaRPr lang="pt-BR" dirty="0" smtClean="0">
              <a:latin typeface="Times New Roman" pitchFamily="18" charset="0"/>
              <a:cs typeface="Times New Roman" pitchFamily="18" charset="0"/>
            </a:endParaRPr>
          </a:p>
          <a:p>
            <a:pPr algn="just">
              <a:lnSpc>
                <a:spcPct val="150000"/>
              </a:lnSpc>
              <a:spcBef>
                <a:spcPts val="0"/>
              </a:spcBef>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84343194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408712"/>
          </a:xfrm>
        </p:spPr>
        <p:txBody>
          <a:bodyPr>
            <a:normAutofit/>
          </a:bodyPr>
          <a:lstStyle/>
          <a:p>
            <a:pPr marL="0" indent="0" algn="just">
              <a:lnSpc>
                <a:spcPct val="150000"/>
              </a:lnSpc>
              <a:spcBef>
                <a:spcPts val="0"/>
              </a:spcBef>
              <a:buNone/>
            </a:pPr>
            <a:r>
              <a:rPr lang="pt-BR" dirty="0" smtClean="0">
                <a:latin typeface="Times New Roman" pitchFamily="18" charset="0"/>
                <a:cs typeface="Times New Roman" pitchFamily="18" charset="0"/>
              </a:rPr>
              <a:t>8 </a:t>
            </a:r>
            <a:r>
              <a:rPr lang="pt-BR" dirty="0">
                <a:latin typeface="Times New Roman" pitchFamily="18" charset="0"/>
                <a:cs typeface="Times New Roman" pitchFamily="18" charset="0"/>
              </a:rPr>
              <a:t>– Promover a articulação dos programas da área da educação com os de outras áreas como saúde, trabalho e emprego, assistência social, esporte, cultura, fortalecendo a rede de apoio já existente como condição para a melhoria da qualidade educacional. </a:t>
            </a:r>
          </a:p>
        </p:txBody>
      </p:sp>
    </p:spTree>
    <p:extLst>
      <p:ext uri="{BB962C8B-B14F-4D97-AF65-F5344CB8AC3E}">
        <p14:creationId xmlns:p14="http://schemas.microsoft.com/office/powerpoint/2010/main" val="405129753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332656"/>
            <a:ext cx="8640960" cy="6192688"/>
          </a:xfrm>
        </p:spPr>
        <p:txBody>
          <a:bodyPr>
            <a:normAutofit fontScale="92500"/>
          </a:bodyPr>
          <a:lstStyle/>
          <a:p>
            <a:pPr marL="0" indent="0" algn="just">
              <a:lnSpc>
                <a:spcPct val="150000"/>
              </a:lnSpc>
              <a:spcBef>
                <a:spcPts val="0"/>
              </a:spcBef>
              <a:buNone/>
            </a:pPr>
            <a:r>
              <a:rPr lang="pt-BR" cap="all" dirty="0">
                <a:latin typeface="Times New Roman" pitchFamily="18" charset="0"/>
                <a:cs typeface="Times New Roman" pitchFamily="18" charset="0"/>
              </a:rPr>
              <a:t>Estratégia 11. </a:t>
            </a:r>
            <a:r>
              <a:rPr lang="pt-BR" dirty="0" smtClean="0">
                <a:latin typeface="Times New Roman" pitchFamily="18" charset="0"/>
                <a:cs typeface="Times New Roman" pitchFamily="18" charset="0"/>
              </a:rPr>
              <a:t>9 </a:t>
            </a:r>
            <a:r>
              <a:rPr lang="pt-BR" dirty="0">
                <a:latin typeface="Times New Roman" pitchFamily="18" charset="0"/>
                <a:cs typeface="Times New Roman" pitchFamily="18" charset="0"/>
              </a:rPr>
              <a:t>– Promover, com especial ênfase, em consonância com as diretrizes do Plano Nacional do Livro e da Leitura, a formação de leitores e leitoras e a capacitação de professores e professoras</a:t>
            </a:r>
            <a:r>
              <a:rPr lang="pt-BR" dirty="0" smtClean="0">
                <a:latin typeface="Times New Roman" pitchFamily="18" charset="0"/>
                <a:cs typeface="Times New Roman" pitchFamily="18" charset="0"/>
              </a:rPr>
              <a:t>, </a:t>
            </a:r>
            <a:r>
              <a:rPr lang="pt-BR" dirty="0">
                <a:latin typeface="Times New Roman" pitchFamily="18" charset="0"/>
                <a:cs typeface="Times New Roman" pitchFamily="18" charset="0"/>
              </a:rPr>
              <a:t>de acordo com a especificidade das diferentes etapas do desenvolvimento e da aprendizagem. Garantir o trabalho de valorização do livro e da leitura nos Projetos Políticos Pedagógicos das escolas. </a:t>
            </a:r>
          </a:p>
        </p:txBody>
      </p:sp>
    </p:spTree>
    <p:extLst>
      <p:ext uri="{BB962C8B-B14F-4D97-AF65-F5344CB8AC3E}">
        <p14:creationId xmlns:p14="http://schemas.microsoft.com/office/powerpoint/2010/main" val="248603324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12968" cy="6192688"/>
          </a:xfrm>
        </p:spPr>
        <p:txBody>
          <a:bodyPr/>
          <a:lstStyle/>
          <a:p>
            <a:pPr marL="0" indent="0" algn="just">
              <a:lnSpc>
                <a:spcPct val="150000"/>
              </a:lnSpc>
              <a:spcBef>
                <a:spcPts val="0"/>
              </a:spcBef>
              <a:buNone/>
            </a:pPr>
            <a:r>
              <a:rPr lang="pt-BR" b="1" dirty="0">
                <a:latin typeface="Times New Roman" pitchFamily="18" charset="0"/>
                <a:cs typeface="Times New Roman" pitchFamily="18" charset="0"/>
              </a:rPr>
              <a:t>META 12 – Assegurar o fortalecimento da gestão democrática.</a:t>
            </a: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14153022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507288" cy="6336704"/>
          </a:xfrm>
        </p:spPr>
        <p:txBody>
          <a:bodyPr>
            <a:normAutofit fontScale="85000" lnSpcReduction="10000"/>
          </a:bodyPr>
          <a:lstStyle/>
          <a:p>
            <a:pPr marL="0" indent="0" algn="just">
              <a:lnSpc>
                <a:spcPct val="170000"/>
              </a:lnSpc>
              <a:spcBef>
                <a:spcPts val="0"/>
              </a:spcBef>
              <a:buNone/>
            </a:pPr>
            <a:r>
              <a:rPr lang="pt-BR" cap="all" dirty="0">
                <a:solidFill>
                  <a:srgbClr val="FF0000"/>
                </a:solidFill>
                <a:latin typeface="Times New Roman" pitchFamily="18" charset="0"/>
                <a:cs typeface="Times New Roman" pitchFamily="18" charset="0"/>
              </a:rPr>
              <a:t>Estratégia</a:t>
            </a:r>
            <a:r>
              <a:rPr lang="pt-BR" dirty="0">
                <a:solidFill>
                  <a:srgbClr val="FF0000"/>
                </a:solidFill>
                <a:latin typeface="Times New Roman" pitchFamily="18" charset="0"/>
                <a:cs typeface="Times New Roman" pitchFamily="18" charset="0"/>
              </a:rPr>
              <a:t> 12.1 </a:t>
            </a:r>
            <a:r>
              <a:rPr lang="pt-BR" dirty="0">
                <a:latin typeface="Times New Roman" pitchFamily="18" charset="0"/>
                <a:cs typeface="Times New Roman" pitchFamily="18" charset="0"/>
              </a:rPr>
              <a:t>– Ampliar a formação aos membros: do Conselho de Acompanhamento e Controle Social do Fundo de Manutenção e Desenvolvimento da Educação Básica e Valorização dos Profissionais da Educação (CACS/FUNDEB), </a:t>
            </a:r>
            <a:r>
              <a:rPr lang="pt-BR" dirty="0">
                <a:solidFill>
                  <a:srgbClr val="FF0000"/>
                </a:solidFill>
                <a:latin typeface="Times New Roman" pitchFamily="18" charset="0"/>
                <a:cs typeface="Times New Roman" pitchFamily="18" charset="0"/>
              </a:rPr>
              <a:t>do Conselho Municipal de Educação de Rio Claro (COMERC), </a:t>
            </a:r>
            <a:r>
              <a:rPr lang="pt-BR" dirty="0">
                <a:latin typeface="Times New Roman" pitchFamily="18" charset="0"/>
                <a:cs typeface="Times New Roman" pitchFamily="18" charset="0"/>
              </a:rPr>
              <a:t>Conselho de Alimentação Escolar (CAE), Conselhos Escolares e outros; e aos representantes educacionais em demais conselhos de acompanhamento de políticas públicas. </a:t>
            </a:r>
          </a:p>
          <a:p>
            <a:pPr marL="0" indent="0" algn="just">
              <a:lnSpc>
                <a:spcPct val="17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21916747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507288" cy="6336704"/>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12.</a:t>
            </a:r>
            <a:r>
              <a:rPr lang="pt-BR" dirty="0" smtClean="0">
                <a:latin typeface="Times New Roman" pitchFamily="18" charset="0"/>
                <a:cs typeface="Times New Roman" pitchFamily="18" charset="0"/>
              </a:rPr>
              <a:t>2 </a:t>
            </a:r>
            <a:r>
              <a:rPr lang="pt-BR" dirty="0">
                <a:latin typeface="Times New Roman" pitchFamily="18" charset="0"/>
                <a:cs typeface="Times New Roman" pitchFamily="18" charset="0"/>
              </a:rPr>
              <a:t>– Constituir e/ou fortalecer os grêmios estudantis até o final do primeiro ano de vigência deste PME, assegurando-se, inclusive, espaço adequado e condições de funcionamento na instituição escolar. As instituições escolares indicarão o educador responsável para facilitar a efetiva participação dos alunos. </a:t>
            </a:r>
          </a:p>
        </p:txBody>
      </p:sp>
    </p:spTree>
    <p:extLst>
      <p:ext uri="{BB962C8B-B14F-4D97-AF65-F5344CB8AC3E}">
        <p14:creationId xmlns:p14="http://schemas.microsoft.com/office/powerpoint/2010/main" val="101054499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507288" cy="6336704"/>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12.</a:t>
            </a:r>
            <a:r>
              <a:rPr lang="pt-BR" dirty="0" smtClean="0">
                <a:latin typeface="Times New Roman" pitchFamily="18" charset="0"/>
                <a:cs typeface="Times New Roman" pitchFamily="18" charset="0"/>
              </a:rPr>
              <a:t>3 </a:t>
            </a:r>
            <a:r>
              <a:rPr lang="pt-BR" dirty="0">
                <a:latin typeface="Times New Roman" pitchFamily="18" charset="0"/>
                <a:cs typeface="Times New Roman" pitchFamily="18" charset="0"/>
              </a:rPr>
              <a:t>– Fortalecer as Associações de Pais e Mestres </a:t>
            </a:r>
            <a:r>
              <a:rPr lang="pt-BR" dirty="0" smtClean="0">
                <a:latin typeface="Times New Roman" pitchFamily="18" charset="0"/>
                <a:cs typeface="Times New Roman" pitchFamily="18" charset="0"/>
              </a:rPr>
              <a:t>(APM) e </a:t>
            </a:r>
            <a:r>
              <a:rPr lang="pt-BR" dirty="0">
                <a:latin typeface="Times New Roman" pitchFamily="18" charset="0"/>
                <a:cs typeface="Times New Roman" pitchFamily="18" charset="0"/>
              </a:rPr>
              <a:t>os Conselhos Escolares, assegurando-se, inclusive, espaço adequado e condições de funcionamento na instituição escolar, garantindo a participação e a consulta na formulação dos projetos político-pedagógicos, currículos escolares e regimentos escolares.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96449117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507288" cy="6336704"/>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12. 4 – Criação de Grupo de Articulação e Fortalecimento dos Conselhos Escolares (GAFCE), </a:t>
            </a:r>
            <a:r>
              <a:rPr lang="pt-BR" dirty="0">
                <a:solidFill>
                  <a:srgbClr val="FF0000"/>
                </a:solidFill>
                <a:latin typeface="Times New Roman" pitchFamily="18" charset="0"/>
                <a:cs typeface="Times New Roman" pitchFamily="18" charset="0"/>
              </a:rPr>
              <a:t>composto por representantes de todos os conselhos das Unidades Escolares da rede municipal.</a:t>
            </a:r>
          </a:p>
          <a:p>
            <a:pPr marL="0" indent="0" algn="just">
              <a:lnSpc>
                <a:spcPct val="150000"/>
              </a:lnSpc>
              <a:spcBef>
                <a:spcPts val="0"/>
              </a:spcBef>
              <a:buNone/>
            </a:pPr>
            <a:endParaRPr lang="pt-BR"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126739487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712968" cy="6264696"/>
          </a:xfrm>
        </p:spPr>
        <p:txBody>
          <a:bodyPr>
            <a:normAutofit/>
          </a:bodyPr>
          <a:lstStyle/>
          <a:p>
            <a:pPr marL="0" indent="0" algn="just">
              <a:lnSpc>
                <a:spcPct val="150000"/>
              </a:lnSpc>
              <a:spcBef>
                <a:spcPts val="0"/>
              </a:spcBef>
              <a:buNone/>
            </a:pPr>
            <a:r>
              <a:rPr lang="pt-BR" b="1" dirty="0">
                <a:latin typeface="Times New Roman" pitchFamily="18" charset="0"/>
                <a:cs typeface="Times New Roman" pitchFamily="18" charset="0"/>
              </a:rPr>
              <a:t>META 13 - Oferecer educação em tempo integral para 25% dos alunos das escolas públicas </a:t>
            </a:r>
            <a:r>
              <a:rPr lang="pt-BR" b="1" dirty="0" smtClean="0">
                <a:latin typeface="Times New Roman" pitchFamily="18" charset="0"/>
                <a:cs typeface="Times New Roman" pitchFamily="18" charset="0"/>
              </a:rPr>
              <a:t>de </a:t>
            </a:r>
            <a:r>
              <a:rPr lang="pt-BR" b="1" dirty="0">
                <a:latin typeface="Times New Roman" pitchFamily="18" charset="0"/>
                <a:cs typeface="Times New Roman" pitchFamily="18" charset="0"/>
              </a:rPr>
              <a:t>educação básica</a:t>
            </a:r>
            <a:r>
              <a:rPr lang="pt-BR" b="1" dirty="0" smtClean="0">
                <a:latin typeface="Times New Roman" pitchFamily="18" charset="0"/>
                <a:cs typeface="Times New Roman" pitchFamily="18" charset="0"/>
              </a:rPr>
              <a:t>.</a:t>
            </a:r>
          </a:p>
          <a:p>
            <a:pPr marL="0" indent="0" algn="just">
              <a:lnSpc>
                <a:spcPct val="150000"/>
              </a:lnSpc>
              <a:spcBef>
                <a:spcPts val="0"/>
              </a:spcBef>
              <a:buNone/>
            </a:pPr>
            <a:endParaRPr lang="pt-BR" b="1" dirty="0" smtClean="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05100879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640960" cy="6192688"/>
          </a:xfrm>
        </p:spPr>
        <p:txBody>
          <a:bodyPr>
            <a:normAutofit fontScale="92500"/>
          </a:bodyPr>
          <a:lstStyle/>
          <a:p>
            <a:pPr marL="0" indent="0" algn="just">
              <a:lnSpc>
                <a:spcPct val="150000"/>
              </a:lnSpc>
              <a:spcBef>
                <a:spcPts val="0"/>
              </a:spcBef>
              <a:buNone/>
            </a:pPr>
            <a:r>
              <a:rPr lang="pt-BR" cap="all" dirty="0">
                <a:latin typeface="Times New Roman" pitchFamily="18" charset="0"/>
                <a:cs typeface="Times New Roman" pitchFamily="18" charset="0"/>
              </a:rPr>
              <a:t>Estratégia </a:t>
            </a:r>
            <a:r>
              <a:rPr lang="pt-BR" dirty="0">
                <a:latin typeface="Times New Roman" pitchFamily="18" charset="0"/>
                <a:cs typeface="Times New Roman" pitchFamily="18" charset="0"/>
              </a:rPr>
              <a:t>13. 1 – Institucionalizar e manter política municipal de ampliação e reestruturação das escolas públicas por meio da instalação de quadras poliesportivas, laboratórios, salas de leitura, horta, auditórios, cozinhas, refeitórios, banheiros, vestiários e outros equipamentos, bem como de produção de material didático e de formação de recursos humanos para a educação em tempo integral. </a:t>
            </a:r>
          </a:p>
          <a:p>
            <a:pPr marL="0" indent="0" algn="just">
              <a:lnSpc>
                <a:spcPct val="15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97820954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6632"/>
            <a:ext cx="8784976" cy="6552728"/>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 </a:t>
            </a:r>
            <a:r>
              <a:rPr lang="pt-BR" dirty="0">
                <a:latin typeface="Times New Roman" pitchFamily="18" charset="0"/>
                <a:cs typeface="Times New Roman" pitchFamily="18" charset="0"/>
              </a:rPr>
              <a:t>13</a:t>
            </a:r>
            <a:r>
              <a:rPr lang="pt-BR" dirty="0" smtClean="0">
                <a:latin typeface="Times New Roman" pitchFamily="18" charset="0"/>
                <a:cs typeface="Times New Roman" pitchFamily="18" charset="0"/>
              </a:rPr>
              <a:t>. 2 </a:t>
            </a:r>
            <a:r>
              <a:rPr lang="pt-BR" dirty="0">
                <a:latin typeface="Times New Roman" pitchFamily="18" charset="0"/>
                <a:cs typeface="Times New Roman" pitchFamily="18" charset="0"/>
              </a:rPr>
              <a:t>– Fomentar a articulação da escola com os diferentes espaços educativos e equipamentos públicos como centros comunitários, bibliotecas, praças, parques, museus, teatros e </a:t>
            </a:r>
            <a:r>
              <a:rPr lang="pt-BR" dirty="0" smtClean="0">
                <a:latin typeface="Times New Roman" pitchFamily="18" charset="0"/>
                <a:cs typeface="Times New Roman" pitchFamily="18" charset="0"/>
              </a:rPr>
              <a:t>cinemas, </a:t>
            </a:r>
            <a:r>
              <a:rPr lang="pt-BR" dirty="0">
                <a:latin typeface="Times New Roman" pitchFamily="18" charset="0"/>
                <a:cs typeface="Times New Roman" pitchFamily="18" charset="0"/>
              </a:rPr>
              <a:t>criando mecanismos de maior valorização da escola pela comunidade.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5033819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6632"/>
            <a:ext cx="8784976" cy="6552728"/>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 </a:t>
            </a:r>
            <a:r>
              <a:rPr lang="pt-BR" dirty="0">
                <a:latin typeface="Times New Roman" pitchFamily="18" charset="0"/>
                <a:cs typeface="Times New Roman" pitchFamily="18" charset="0"/>
              </a:rPr>
              <a:t>13. </a:t>
            </a:r>
            <a:r>
              <a:rPr lang="pt-BR" dirty="0" smtClean="0">
                <a:latin typeface="Times New Roman" pitchFamily="18" charset="0"/>
                <a:cs typeface="Times New Roman" pitchFamily="18" charset="0"/>
              </a:rPr>
              <a:t>3 </a:t>
            </a:r>
            <a:r>
              <a:rPr lang="pt-BR" dirty="0">
                <a:latin typeface="Times New Roman" pitchFamily="18" charset="0"/>
                <a:cs typeface="Times New Roman" pitchFamily="18" charset="0"/>
              </a:rPr>
              <a:t>– Realizar, até o terceiro ano de vigência deste </a:t>
            </a:r>
            <a:r>
              <a:rPr lang="pt-BR" dirty="0" smtClean="0">
                <a:latin typeface="Times New Roman" pitchFamily="18" charset="0"/>
                <a:cs typeface="Times New Roman" pitchFamily="18" charset="0"/>
              </a:rPr>
              <a:t>Plano Municipal de Educação, </a:t>
            </a:r>
            <a:r>
              <a:rPr lang="pt-BR" dirty="0">
                <a:latin typeface="Times New Roman" pitchFamily="18" charset="0"/>
                <a:cs typeface="Times New Roman" pitchFamily="18" charset="0"/>
              </a:rPr>
              <a:t>estudo sobre o modelo de escola integral oferecido pelo município, com o objetivo de qualificar seu atendimento.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6054166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6632"/>
            <a:ext cx="8784976" cy="6552728"/>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13. </a:t>
            </a:r>
            <a:r>
              <a:rPr lang="pt-BR" dirty="0" smtClean="0">
                <a:latin typeface="Times New Roman" pitchFamily="18" charset="0"/>
                <a:cs typeface="Times New Roman" pitchFamily="18" charset="0"/>
              </a:rPr>
              <a:t>4 </a:t>
            </a:r>
            <a:r>
              <a:rPr lang="pt-BR" dirty="0">
                <a:latin typeface="Times New Roman" pitchFamily="18" charset="0"/>
                <a:cs typeface="Times New Roman" pitchFamily="18" charset="0"/>
              </a:rPr>
              <a:t>– Estabelecer parcerias e acordos na política de encaminhamento de alunos aos profissionais diversos do setor da saúde e da ação social, assim como criar um calendário de visitas destes profissionais para atendimento nas escolas, visando estabelecer prioridades. </a:t>
            </a:r>
          </a:p>
          <a:p>
            <a:pPr algn="just">
              <a:lnSpc>
                <a:spcPct val="150000"/>
              </a:lnSpc>
              <a:spcBef>
                <a:spcPts val="0"/>
              </a:spcBef>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70405256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6632"/>
            <a:ext cx="8784976" cy="6552728"/>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13. </a:t>
            </a:r>
            <a:r>
              <a:rPr lang="pt-BR" dirty="0" smtClean="0">
                <a:latin typeface="Times New Roman" pitchFamily="18" charset="0"/>
                <a:cs typeface="Times New Roman" pitchFamily="18" charset="0"/>
              </a:rPr>
              <a:t>5 </a:t>
            </a:r>
            <a:r>
              <a:rPr lang="pt-BR" dirty="0">
                <a:latin typeface="Times New Roman" pitchFamily="18" charset="0"/>
                <a:cs typeface="Times New Roman" pitchFamily="18" charset="0"/>
              </a:rPr>
              <a:t>– Construir escolas, para funcionar em período integral ou não, tendo como base dados </a:t>
            </a:r>
            <a:r>
              <a:rPr lang="pt-BR" dirty="0" err="1">
                <a:latin typeface="Times New Roman" pitchFamily="18" charset="0"/>
                <a:cs typeface="Times New Roman" pitchFamily="18" charset="0"/>
              </a:rPr>
              <a:t>georeferenciados</a:t>
            </a:r>
            <a:r>
              <a:rPr lang="pt-BR" dirty="0">
                <a:latin typeface="Times New Roman" pitchFamily="18" charset="0"/>
                <a:cs typeface="Times New Roman" pitchFamily="18" charset="0"/>
              </a:rPr>
              <a:t>, objetivando proximidade da família, redução de taxas de evasão e redução de gastos com transportes. </a:t>
            </a:r>
          </a:p>
        </p:txBody>
      </p:sp>
    </p:spTree>
    <p:extLst>
      <p:ext uri="{BB962C8B-B14F-4D97-AF65-F5344CB8AC3E}">
        <p14:creationId xmlns:p14="http://schemas.microsoft.com/office/powerpoint/2010/main" val="144404561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16632"/>
            <a:ext cx="8229600" cy="6009531"/>
          </a:xfrm>
        </p:spPr>
        <p:txBody>
          <a:bodyPr/>
          <a:lstStyle/>
          <a:p>
            <a:pPr marL="0" indent="0" algn="just">
              <a:lnSpc>
                <a:spcPct val="150000"/>
              </a:lnSpc>
              <a:spcBef>
                <a:spcPts val="0"/>
              </a:spcBef>
              <a:buNone/>
            </a:pPr>
            <a:r>
              <a:rPr lang="pt-BR" b="1" dirty="0">
                <a:latin typeface="Times New Roman" pitchFamily="18" charset="0"/>
                <a:cs typeface="Times New Roman" pitchFamily="18" charset="0"/>
              </a:rPr>
              <a:t>META 14 – Reduzir as taxas de reprovação e evasão, bem como a defasagem idade/ano em todos os níveis de ensino da educação básica. </a:t>
            </a: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30997748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336704"/>
          </a:xfrm>
        </p:spPr>
        <p:txBody>
          <a:bodyPr>
            <a:no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14. </a:t>
            </a:r>
            <a:r>
              <a:rPr lang="pt-BR" dirty="0" smtClean="0">
                <a:latin typeface="Times New Roman" pitchFamily="18" charset="0"/>
                <a:cs typeface="Times New Roman" pitchFamily="18" charset="0"/>
              </a:rPr>
              <a:t>1 </a:t>
            </a:r>
            <a:r>
              <a:rPr lang="pt-BR" dirty="0">
                <a:latin typeface="Times New Roman" pitchFamily="18" charset="0"/>
                <a:cs typeface="Times New Roman" pitchFamily="18" charset="0"/>
              </a:rPr>
              <a:t>– Promover estudos a cada dois anos, a partir do segundo ano de vigência deste </a:t>
            </a:r>
            <a:r>
              <a:rPr lang="pt-BR" dirty="0" smtClean="0">
                <a:latin typeface="Times New Roman" pitchFamily="18" charset="0"/>
                <a:cs typeface="Times New Roman" pitchFamily="18" charset="0"/>
              </a:rPr>
              <a:t>Plano Municipal de Educação, </a:t>
            </a:r>
            <a:r>
              <a:rPr lang="pt-BR" dirty="0">
                <a:latin typeface="Times New Roman" pitchFamily="18" charset="0"/>
                <a:cs typeface="Times New Roman" pitchFamily="18" charset="0"/>
              </a:rPr>
              <a:t>assim como ações contínuas, com o objetivo de reduzir as taxas de reprovação, evasão e defasagem idade/ano.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11602671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336704"/>
          </a:xfrm>
        </p:spPr>
        <p:txBody>
          <a:bodyPr>
            <a:noAutofit/>
          </a:bodyPr>
          <a:lstStyle/>
          <a:p>
            <a:pPr marL="0" indent="0" algn="just">
              <a:lnSpc>
                <a:spcPct val="150000"/>
              </a:lnSpc>
              <a:spcBef>
                <a:spcPts val="0"/>
              </a:spcBef>
              <a:buNone/>
            </a:pPr>
            <a:r>
              <a:rPr lang="pt-BR" sz="2400" cap="all" dirty="0">
                <a:latin typeface="Times New Roman" pitchFamily="18" charset="0"/>
                <a:cs typeface="Times New Roman" pitchFamily="18" charset="0"/>
              </a:rPr>
              <a:t>Estratégia</a:t>
            </a:r>
            <a:r>
              <a:rPr lang="pt-BR" sz="2400" dirty="0">
                <a:latin typeface="Times New Roman" pitchFamily="18" charset="0"/>
                <a:cs typeface="Times New Roman" pitchFamily="18" charset="0"/>
              </a:rPr>
              <a:t> 14. </a:t>
            </a:r>
            <a:r>
              <a:rPr lang="pt-BR" sz="2400" dirty="0" smtClean="0">
                <a:latin typeface="Times New Roman" pitchFamily="18" charset="0"/>
                <a:cs typeface="Times New Roman" pitchFamily="18" charset="0"/>
              </a:rPr>
              <a:t>2 </a:t>
            </a:r>
            <a:r>
              <a:rPr lang="pt-BR" sz="2400" dirty="0">
                <a:latin typeface="Times New Roman" pitchFamily="18" charset="0"/>
                <a:cs typeface="Times New Roman" pitchFamily="18" charset="0"/>
              </a:rPr>
              <a:t>– A escola primeiramente, assim como o Conselho Tutelar, o Centro de Referência Especializado de Assistência Social (CREAS) e o Centro de Referência de Assistência Social (CRAS), Conselho Municipal dos Direitos da Criança e do Adolescente (CMDCA) e o Conselho Municipal de Educação de Rio Claro (COMERC) em segunda </a:t>
            </a:r>
            <a:r>
              <a:rPr lang="pt-BR" sz="2400" dirty="0" smtClean="0">
                <a:latin typeface="Times New Roman" pitchFamily="18" charset="0"/>
                <a:cs typeface="Times New Roman" pitchFamily="18" charset="0"/>
              </a:rPr>
              <a:t>instância</a:t>
            </a:r>
            <a:r>
              <a:rPr lang="pt-BR" sz="2400" dirty="0">
                <a:latin typeface="Times New Roman" pitchFamily="18" charset="0"/>
                <a:cs typeface="Times New Roman" pitchFamily="18" charset="0"/>
              </a:rPr>
              <a:t>, deverão acompanhar os casos de evasão e excesso de faltas e desenvolver ações para reduzir esses casos. </a:t>
            </a:r>
          </a:p>
          <a:p>
            <a:pPr marL="0" indent="0" algn="just">
              <a:lnSpc>
                <a:spcPct val="150000"/>
              </a:lnSpc>
              <a:spcBef>
                <a:spcPts val="0"/>
              </a:spcBef>
              <a:buNone/>
            </a:pPr>
            <a:endParaRPr lang="pt-BR"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0531358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336704"/>
          </a:xfrm>
        </p:spPr>
        <p:txBody>
          <a:bodyPr>
            <a:no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14. </a:t>
            </a:r>
            <a:r>
              <a:rPr lang="pt-BR" dirty="0" smtClean="0">
                <a:latin typeface="Times New Roman" pitchFamily="18" charset="0"/>
                <a:cs typeface="Times New Roman" pitchFamily="18" charset="0"/>
              </a:rPr>
              <a:t>3 </a:t>
            </a:r>
            <a:r>
              <a:rPr lang="pt-BR" dirty="0">
                <a:latin typeface="Times New Roman" pitchFamily="18" charset="0"/>
                <a:cs typeface="Times New Roman" pitchFamily="18" charset="0"/>
              </a:rPr>
              <a:t>– Priorizar o atendimento educacional ao aluno próximo de sua residência. </a:t>
            </a:r>
          </a:p>
        </p:txBody>
      </p:sp>
    </p:spTree>
    <p:extLst>
      <p:ext uri="{BB962C8B-B14F-4D97-AF65-F5344CB8AC3E}">
        <p14:creationId xmlns:p14="http://schemas.microsoft.com/office/powerpoint/2010/main" val="402210537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712968" cy="5937523"/>
          </a:xfrm>
        </p:spPr>
        <p:txBody>
          <a:bodyPr>
            <a:normAutofit/>
          </a:bodyPr>
          <a:lstStyle/>
          <a:p>
            <a:pPr marL="0" indent="0" algn="just">
              <a:lnSpc>
                <a:spcPct val="150000"/>
              </a:lnSpc>
              <a:spcBef>
                <a:spcPts val="0"/>
              </a:spcBef>
              <a:buNone/>
            </a:pPr>
            <a:r>
              <a:rPr lang="pt-BR" b="1" dirty="0">
                <a:solidFill>
                  <a:srgbClr val="FF0000"/>
                </a:solidFill>
                <a:latin typeface="Times New Roman" pitchFamily="18" charset="0"/>
                <a:cs typeface="Times New Roman" pitchFamily="18" charset="0"/>
              </a:rPr>
              <a:t>META 15 – Elaborar uma política de formação e valorização profissional, até o final do 1º (primeiro) ano de vigência deste PME, para todos os profissionais da educação básica pública municipal.</a:t>
            </a:r>
            <a:endParaRPr lang="pt-BR" dirty="0">
              <a:solidFill>
                <a:srgbClr val="FF0000"/>
              </a:solidFill>
              <a:latin typeface="Times New Roman" pitchFamily="18" charset="0"/>
              <a:cs typeface="Times New Roman" pitchFamily="18" charset="0"/>
            </a:endParaRPr>
          </a:p>
          <a:p>
            <a:pPr algn="just">
              <a:lnSpc>
                <a:spcPct val="150000"/>
              </a:lnSpc>
              <a:spcBef>
                <a:spcPts val="0"/>
              </a:spcBef>
            </a:pPr>
            <a:endParaRPr lang="pt-BR" dirty="0">
              <a:solidFill>
                <a:srgbClr val="FF0000"/>
              </a:solidFill>
              <a:latin typeface="Times New Roman" pitchFamily="18" charset="0"/>
              <a:cs typeface="Times New Roman" pitchFamily="18" charset="0"/>
            </a:endParaRP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755998667"/>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80720"/>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15. </a:t>
            </a:r>
            <a:r>
              <a:rPr lang="pt-BR" dirty="0" smtClean="0">
                <a:latin typeface="Times New Roman" pitchFamily="18" charset="0"/>
                <a:cs typeface="Times New Roman" pitchFamily="18" charset="0"/>
              </a:rPr>
              <a:t>1 </a:t>
            </a:r>
            <a:r>
              <a:rPr lang="pt-BR" dirty="0">
                <a:latin typeface="Times New Roman" pitchFamily="18" charset="0"/>
                <a:cs typeface="Times New Roman" pitchFamily="18" charset="0"/>
              </a:rPr>
              <a:t>– Promover estudos que apontem a viabilidade de auxílio e apoio aos profissionais da educação regularmente matriculados em cursos de pós-graduação </a:t>
            </a:r>
            <a:r>
              <a:rPr lang="pt-BR" i="1" dirty="0">
                <a:latin typeface="Times New Roman" pitchFamily="18" charset="0"/>
                <a:cs typeface="Times New Roman" pitchFamily="18" charset="0"/>
              </a:rPr>
              <a:t>stricto sensu</a:t>
            </a:r>
            <a:r>
              <a:rPr lang="pt-BR" dirty="0">
                <a:latin typeface="Times New Roman" pitchFamily="18" charset="0"/>
                <a:cs typeface="Times New Roman" pitchFamily="18" charset="0"/>
              </a:rPr>
              <a:t>, a fim de ampliar a proporção de mestres e doutores na rede pública de ensino.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55308895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80720"/>
          </a:xfrm>
        </p:spPr>
        <p:txBody>
          <a:bodyPr>
            <a:normAutofit fontScale="77500" lnSpcReduction="20000"/>
          </a:bodyPr>
          <a:lstStyle/>
          <a:p>
            <a:pPr marL="0" indent="0" algn="just">
              <a:lnSpc>
                <a:spcPct val="17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15. </a:t>
            </a:r>
            <a:r>
              <a:rPr lang="pt-BR" dirty="0" smtClean="0">
                <a:latin typeface="Times New Roman" pitchFamily="18" charset="0"/>
                <a:cs typeface="Times New Roman" pitchFamily="18" charset="0"/>
              </a:rPr>
              <a:t>2 </a:t>
            </a:r>
            <a:r>
              <a:rPr lang="pt-BR" dirty="0">
                <a:latin typeface="Times New Roman" pitchFamily="18" charset="0"/>
                <a:cs typeface="Times New Roman" pitchFamily="18" charset="0"/>
              </a:rPr>
              <a:t>– Criação de núcleos de estudos municipais permanentes, com possibilidade de parceria com as </a:t>
            </a:r>
            <a:r>
              <a:rPr lang="pt-BR" dirty="0" smtClean="0">
                <a:latin typeface="Times New Roman" pitchFamily="18" charset="0"/>
                <a:cs typeface="Times New Roman" pitchFamily="18" charset="0"/>
              </a:rPr>
              <a:t>Instituições de Ensino Superior, </a:t>
            </a:r>
            <a:r>
              <a:rPr lang="pt-BR" dirty="0">
                <a:latin typeface="Times New Roman" pitchFamily="18" charset="0"/>
                <a:cs typeface="Times New Roman" pitchFamily="18" charset="0"/>
              </a:rPr>
              <a:t>e os profissionais e segmentos ligados à educação do Município (sindicatos, alunos de graduação e pós-graduação, funcionários de diferentes setores das escolas, professores, gestores, pesquisadores) com o objetivo de estabelecer inter-relações teórico-práticas concernentes às necessidades, mudanças, adequações e problemas educacionais locais, regionais, nacionais e internacionais, considerando a realidade global e colaborando para o incentivo ao desenvolvimento de novos projetos de pesquisas para a pós-graduação. </a:t>
            </a:r>
          </a:p>
          <a:p>
            <a:pPr marL="0" indent="0" algn="just">
              <a:lnSpc>
                <a:spcPct val="17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85047583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80720"/>
          </a:xfrm>
        </p:spPr>
        <p:txBody>
          <a:bodyPr>
            <a:normAutofit/>
          </a:bodyPr>
          <a:lstStyle/>
          <a:p>
            <a:pPr marL="0" indent="0" algn="just">
              <a:lnSpc>
                <a:spcPct val="150000"/>
              </a:lnSpc>
              <a:spcBef>
                <a:spcPts val="0"/>
              </a:spcBef>
              <a:buNone/>
            </a:pPr>
            <a:r>
              <a:rPr lang="pt-BR" cap="all" dirty="0">
                <a:solidFill>
                  <a:srgbClr val="FF0000"/>
                </a:solidFill>
                <a:latin typeface="Times New Roman" pitchFamily="18" charset="0"/>
                <a:cs typeface="Times New Roman" pitchFamily="18" charset="0"/>
              </a:rPr>
              <a:t>Estratégia</a:t>
            </a:r>
            <a:r>
              <a:rPr lang="pt-BR" dirty="0">
                <a:solidFill>
                  <a:srgbClr val="FF0000"/>
                </a:solidFill>
                <a:latin typeface="Times New Roman" pitchFamily="18" charset="0"/>
                <a:cs typeface="Times New Roman" pitchFamily="18" charset="0"/>
              </a:rPr>
              <a:t> 15.3 – Que os profissionais da educação da rede municipal de Rio Claro participem na elaboração do plano de formação continuada, bem como sugestões para eventos como Simpósios dentre outros. </a:t>
            </a: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80740441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336704"/>
          </a:xfrm>
        </p:spPr>
        <p:txBody>
          <a:bodyPr>
            <a:normAutofit fontScale="92500" lnSpcReduction="20000"/>
          </a:bodyPr>
          <a:lstStyle/>
          <a:p>
            <a:pPr marL="0" indent="0" algn="just">
              <a:lnSpc>
                <a:spcPct val="17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15. </a:t>
            </a:r>
            <a:r>
              <a:rPr lang="pt-BR" dirty="0" smtClean="0">
                <a:latin typeface="Times New Roman" pitchFamily="18" charset="0"/>
                <a:cs typeface="Times New Roman" pitchFamily="18" charset="0"/>
              </a:rPr>
              <a:t>4 </a:t>
            </a:r>
            <a:r>
              <a:rPr lang="pt-BR" dirty="0">
                <a:latin typeface="Times New Roman" pitchFamily="18" charset="0"/>
                <a:cs typeface="Times New Roman" pitchFamily="18" charset="0"/>
              </a:rPr>
              <a:t>– Criação de um plano de formação articulado ao plano de carreira dos profissionais da educação que terá como objetivo definir e possibilitar que os profissionais, no </a:t>
            </a:r>
            <a:r>
              <a:rPr lang="pt-BR" dirty="0" smtClean="0">
                <a:latin typeface="Times New Roman" pitchFamily="18" charset="0"/>
                <a:cs typeface="Times New Roman" pitchFamily="18" charset="0"/>
              </a:rPr>
              <a:t>decorrer </a:t>
            </a:r>
            <a:r>
              <a:rPr lang="pt-BR" dirty="0">
                <a:latin typeface="Times New Roman" pitchFamily="18" charset="0"/>
                <a:cs typeface="Times New Roman" pitchFamily="18" charset="0"/>
              </a:rPr>
              <a:t>da carreira, consigam vivenciar momentos que permitam amplo desenvolvimento, com qualidade formativa correlacionando este plano de formação à progressão da carreira mediante regulamentação própria que determinará o funcionamento dessa progressão. </a:t>
            </a:r>
          </a:p>
          <a:p>
            <a:pPr algn="just">
              <a:lnSpc>
                <a:spcPct val="170000"/>
              </a:lnSpc>
              <a:spcBef>
                <a:spcPts val="0"/>
              </a:spcBef>
            </a:pPr>
            <a:endParaRPr lang="pt-BR" dirty="0" smtClean="0">
              <a:latin typeface="Times New Roman" pitchFamily="18" charset="0"/>
              <a:cs typeface="Times New Roman" pitchFamily="18" charset="0"/>
            </a:endParaRPr>
          </a:p>
          <a:p>
            <a:pPr algn="just">
              <a:lnSpc>
                <a:spcPct val="170000"/>
              </a:lnSpc>
              <a:spcBef>
                <a:spcPts val="0"/>
              </a:spcBef>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93218662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336704"/>
          </a:xfrm>
        </p:spPr>
        <p:txBody>
          <a:bodyPr>
            <a:normAutofit fontScale="92500" lnSpcReduction="20000"/>
          </a:bodyPr>
          <a:lstStyle/>
          <a:p>
            <a:pPr marL="0" indent="0" algn="just">
              <a:lnSpc>
                <a:spcPct val="170000"/>
              </a:lnSpc>
              <a:spcBef>
                <a:spcPts val="0"/>
              </a:spcBef>
              <a:buNone/>
            </a:pPr>
            <a:r>
              <a:rPr lang="pt-BR" cap="all" dirty="0">
                <a:solidFill>
                  <a:srgbClr val="FF0000"/>
                </a:solidFill>
                <a:latin typeface="Times New Roman" pitchFamily="18" charset="0"/>
                <a:cs typeface="Times New Roman" pitchFamily="18" charset="0"/>
              </a:rPr>
              <a:t>Estratégia</a:t>
            </a:r>
            <a:r>
              <a:rPr lang="pt-BR" dirty="0">
                <a:solidFill>
                  <a:srgbClr val="FF0000"/>
                </a:solidFill>
                <a:latin typeface="Times New Roman" pitchFamily="18" charset="0"/>
                <a:cs typeface="Times New Roman" pitchFamily="18" charset="0"/>
              </a:rPr>
              <a:t> 15.5 – Articulação do município junto às Instituições de Ensino Superior para que possibilitem acesso aos profissionais de educação aos diferentes espaços acadêmicos, destacando bibliotecas, acervos digitais, palestras, congressos, eventos científicos entre outros e com ampla divulgação, para que estes se mantenham ligados às universidades possibilitando maior interesse e preparo para a formação em pós-graduação. </a:t>
            </a:r>
          </a:p>
          <a:p>
            <a:pPr algn="just">
              <a:lnSpc>
                <a:spcPct val="170000"/>
              </a:lnSpc>
              <a:spcBef>
                <a:spcPts val="0"/>
              </a:spcBef>
            </a:pPr>
            <a:endParaRPr lang="pt-BR" dirty="0" smtClean="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54537587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336704"/>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15. </a:t>
            </a:r>
            <a:r>
              <a:rPr lang="pt-BR" dirty="0" smtClean="0">
                <a:latin typeface="Times New Roman" pitchFamily="18" charset="0"/>
                <a:cs typeface="Times New Roman" pitchFamily="18" charset="0"/>
              </a:rPr>
              <a:t>6 </a:t>
            </a:r>
            <a:r>
              <a:rPr lang="pt-BR" dirty="0">
                <a:latin typeface="Times New Roman" pitchFamily="18" charset="0"/>
                <a:cs typeface="Times New Roman" pitchFamily="18" charset="0"/>
              </a:rPr>
              <a:t>– A SME deverá rever a regulamentação para o acolhimento de estagiários (estudantes universitários) nas escolas municipais, de modo a atender as demandas e interesses da rede municipal de ensino. </a:t>
            </a:r>
          </a:p>
          <a:p>
            <a:pPr marL="0" indent="0" algn="just">
              <a:lnSpc>
                <a:spcPct val="150000"/>
              </a:lnSpc>
              <a:spcBef>
                <a:spcPts val="0"/>
              </a:spcBef>
              <a:buNone/>
            </a:pP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53969494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336704"/>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15. </a:t>
            </a:r>
            <a:r>
              <a:rPr lang="pt-BR" dirty="0" smtClean="0">
                <a:latin typeface="Times New Roman" pitchFamily="18" charset="0"/>
                <a:cs typeface="Times New Roman" pitchFamily="18" charset="0"/>
              </a:rPr>
              <a:t>7 </a:t>
            </a:r>
            <a:r>
              <a:rPr lang="pt-BR" dirty="0">
                <a:latin typeface="Times New Roman" pitchFamily="18" charset="0"/>
                <a:cs typeface="Times New Roman" pitchFamily="18" charset="0"/>
              </a:rPr>
              <a:t>– Ampliar e consolidar portal eletrônico para subsidiar a atuação dos profissionais da educação, disponibilizando gratuitamente materiais didáticos, pedagógicos, técnicos e científicos, inclusive com formato acessível.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5228378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336704"/>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15. </a:t>
            </a:r>
            <a:r>
              <a:rPr lang="pt-BR" dirty="0" smtClean="0">
                <a:latin typeface="Times New Roman" pitchFamily="18" charset="0"/>
                <a:cs typeface="Times New Roman" pitchFamily="18" charset="0"/>
              </a:rPr>
              <a:t>8 </a:t>
            </a:r>
            <a:r>
              <a:rPr lang="pt-BR" dirty="0">
                <a:latin typeface="Times New Roman" pitchFamily="18" charset="0"/>
                <a:cs typeface="Times New Roman" pitchFamily="18" charset="0"/>
              </a:rPr>
              <a:t>– Criar um periódico digital, articulado ao Portal do Educador, para publicação das pesquisas e estudos realizados pelos profissionais da educação no município.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81965920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336704"/>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15. </a:t>
            </a:r>
            <a:r>
              <a:rPr lang="pt-BR" dirty="0" smtClean="0">
                <a:latin typeface="Times New Roman" pitchFamily="18" charset="0"/>
                <a:cs typeface="Times New Roman" pitchFamily="18" charset="0"/>
              </a:rPr>
              <a:t>9 – Realizar, até o final do primeiro ano de vigência deste PME, estudo para viabilizar a criação de uma comissão de acolhimento e apoio aos profissionais da educação ingressantes.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08886190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336704"/>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15. </a:t>
            </a:r>
            <a:r>
              <a:rPr lang="pt-BR" dirty="0" smtClean="0">
                <a:latin typeface="Times New Roman" pitchFamily="18" charset="0"/>
                <a:cs typeface="Times New Roman" pitchFamily="18" charset="0"/>
              </a:rPr>
              <a:t>10 – Verificar a viabilidade de que o concurso público para os profissionais da educação de outros segmentos que não do magistério seja realizado pela SME, respeitando suas peculiaridades e necessidades. </a:t>
            </a: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36051178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80720"/>
          </a:xfrm>
        </p:spPr>
        <p:txBody>
          <a:bodyPr>
            <a:noAutofit/>
          </a:bodyPr>
          <a:lstStyle/>
          <a:p>
            <a:pPr marL="0" indent="17463" algn="just">
              <a:lnSpc>
                <a:spcPct val="150000"/>
              </a:lnSpc>
              <a:spcBef>
                <a:spcPts val="0"/>
              </a:spcBef>
              <a:buNone/>
            </a:pPr>
            <a:r>
              <a:rPr lang="pt-BR" sz="2800" cap="all" dirty="0">
                <a:latin typeface="Times New Roman" pitchFamily="18" charset="0"/>
                <a:cs typeface="Times New Roman" pitchFamily="18" charset="0"/>
              </a:rPr>
              <a:t>Estratégia</a:t>
            </a:r>
            <a:r>
              <a:rPr lang="pt-BR" sz="2800" dirty="0">
                <a:latin typeface="Times New Roman" pitchFamily="18" charset="0"/>
                <a:cs typeface="Times New Roman" pitchFamily="18" charset="0"/>
              </a:rPr>
              <a:t> 15. </a:t>
            </a:r>
            <a:r>
              <a:rPr lang="pt-BR" sz="2800" dirty="0" smtClean="0">
                <a:latin typeface="Times New Roman" pitchFamily="18" charset="0"/>
                <a:cs typeface="Times New Roman" pitchFamily="18" charset="0"/>
              </a:rPr>
              <a:t>11 </a:t>
            </a:r>
            <a:r>
              <a:rPr lang="pt-BR" sz="2800" dirty="0">
                <a:latin typeface="Times New Roman" pitchFamily="18" charset="0"/>
                <a:cs typeface="Times New Roman" pitchFamily="18" charset="0"/>
              </a:rPr>
              <a:t>– Garantir a existência de uma comissão de profissionais da educação, eleita entre os pares, sempre que se fizerem necessárias adequações e reformulações do Estatuto do Magistério, Estatuto dos Funcionários Públicos e dos Planos de Carreira. </a:t>
            </a:r>
            <a:endParaRPr lang="pt-BR" sz="2800" dirty="0" smtClean="0">
              <a:latin typeface="Times New Roman" pitchFamily="18" charset="0"/>
              <a:cs typeface="Times New Roman" pitchFamily="18" charset="0"/>
            </a:endParaRPr>
          </a:p>
          <a:p>
            <a:pPr marL="0" indent="0" algn="just">
              <a:lnSpc>
                <a:spcPct val="150000"/>
              </a:lnSpc>
              <a:spcBef>
                <a:spcPts val="0"/>
              </a:spcBef>
              <a:buNone/>
            </a:pPr>
            <a:endParaRPr lang="pt-BR" sz="2800" dirty="0">
              <a:latin typeface="Times New Roman" pitchFamily="18" charset="0"/>
              <a:cs typeface="Times New Roman" pitchFamily="18" charset="0"/>
            </a:endParaRPr>
          </a:p>
        </p:txBody>
      </p:sp>
    </p:spTree>
    <p:extLst>
      <p:ext uri="{BB962C8B-B14F-4D97-AF65-F5344CB8AC3E}">
        <p14:creationId xmlns:p14="http://schemas.microsoft.com/office/powerpoint/2010/main" val="155835536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80720"/>
          </a:xfrm>
        </p:spPr>
        <p:txBody>
          <a:bodyPr>
            <a:noAutofit/>
          </a:bodyPr>
          <a:lstStyle/>
          <a:p>
            <a:pPr marL="0" indent="17463" algn="just">
              <a:lnSpc>
                <a:spcPct val="150000"/>
              </a:lnSpc>
              <a:spcBef>
                <a:spcPts val="0"/>
              </a:spcBef>
              <a:buNone/>
            </a:pPr>
            <a:r>
              <a:rPr lang="pt-BR" sz="2200" cap="all" dirty="0">
                <a:latin typeface="Times New Roman" pitchFamily="18" charset="0"/>
                <a:cs typeface="Times New Roman" pitchFamily="18" charset="0"/>
              </a:rPr>
              <a:t>Estratégia</a:t>
            </a:r>
            <a:r>
              <a:rPr lang="pt-BR" sz="2200" dirty="0">
                <a:latin typeface="Times New Roman" pitchFamily="18" charset="0"/>
                <a:cs typeface="Times New Roman" pitchFamily="18" charset="0"/>
              </a:rPr>
              <a:t> 15. </a:t>
            </a:r>
            <a:r>
              <a:rPr lang="pt-BR" sz="2200" dirty="0" smtClean="0">
                <a:latin typeface="Times New Roman" pitchFamily="18" charset="0"/>
                <a:cs typeface="Times New Roman" pitchFamily="18" charset="0"/>
              </a:rPr>
              <a:t>12 </a:t>
            </a:r>
            <a:r>
              <a:rPr lang="pt-BR" sz="2200" dirty="0">
                <a:latin typeface="Times New Roman" pitchFamily="18" charset="0"/>
                <a:cs typeface="Times New Roman" pitchFamily="18" charset="0"/>
              </a:rPr>
              <a:t>– Garantir políticas de combate à violência na escola, inclusive pelo desenvolvimento de ações destinadas à capacitação de profissionais da educação para a detecção dos sinais de suas causas, como a violência domestica e sexual, favorecendo a adoção das </a:t>
            </a:r>
            <a:r>
              <a:rPr lang="pt-BR" sz="2200" dirty="0" smtClean="0">
                <a:latin typeface="Times New Roman" pitchFamily="18" charset="0"/>
                <a:cs typeface="Times New Roman" pitchFamily="18" charset="0"/>
              </a:rPr>
              <a:t>providências </a:t>
            </a:r>
            <a:r>
              <a:rPr lang="pt-BR" sz="2200" dirty="0">
                <a:latin typeface="Times New Roman" pitchFamily="18" charset="0"/>
                <a:cs typeface="Times New Roman" pitchFamily="18" charset="0"/>
              </a:rPr>
              <a:t>adequadas que promovam a construção da cultura de paz e ambiente escolar dotado de segurança para a comunidade. </a:t>
            </a:r>
            <a:r>
              <a:rPr lang="pt-BR" sz="2200" dirty="0" smtClean="0">
                <a:latin typeface="Times New Roman" pitchFamily="18" charset="0"/>
                <a:cs typeface="Times New Roman" pitchFamily="18" charset="0"/>
              </a:rPr>
              <a:t>Tudo </a:t>
            </a:r>
            <a:r>
              <a:rPr lang="pt-BR" sz="2200" dirty="0">
                <a:latin typeface="Times New Roman" pitchFamily="18" charset="0"/>
                <a:cs typeface="Times New Roman" pitchFamily="18" charset="0"/>
              </a:rPr>
              <a:t>isso em parceria com os demais segmentos da sociedade como saúde, ação social, Conselho Tutelar, buscando o fortalecimento da “Rede” de ação já existente no Município e continuidade de parceria com a Guarda Civil e Polícia Militar com os programas de combate à violência Guarda Educacional (GEDUC) e Programa Educacional de Resistência às Drogas e a Violência (PROERD). </a:t>
            </a:r>
          </a:p>
        </p:txBody>
      </p:sp>
    </p:spTree>
    <p:extLst>
      <p:ext uri="{BB962C8B-B14F-4D97-AF65-F5344CB8AC3E}">
        <p14:creationId xmlns:p14="http://schemas.microsoft.com/office/powerpoint/2010/main" val="3557474694"/>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640960" cy="6408712"/>
          </a:xfrm>
        </p:spPr>
        <p:txBody>
          <a:bodyPr>
            <a:normAutofit/>
          </a:bodyPr>
          <a:lstStyle/>
          <a:p>
            <a:pPr marL="0" indent="0" algn="just">
              <a:lnSpc>
                <a:spcPct val="150000"/>
              </a:lnSpc>
              <a:spcBef>
                <a:spcPts val="0"/>
              </a:spcBef>
              <a:buNone/>
            </a:pPr>
            <a:r>
              <a:rPr lang="pt-BR" b="1" dirty="0">
                <a:latin typeface="Times New Roman" pitchFamily="18" charset="0"/>
                <a:cs typeface="Times New Roman" pitchFamily="18" charset="0"/>
              </a:rPr>
              <a:t>META 16</a:t>
            </a:r>
            <a:r>
              <a:rPr lang="pt-BR" dirty="0">
                <a:latin typeface="Times New Roman" pitchFamily="18" charset="0"/>
                <a:cs typeface="Times New Roman" pitchFamily="18" charset="0"/>
              </a:rPr>
              <a:t>: </a:t>
            </a:r>
            <a:r>
              <a:rPr lang="pt-BR" b="1" dirty="0">
                <a:latin typeface="Times New Roman" pitchFamily="18" charset="0"/>
                <a:cs typeface="Times New Roman" pitchFamily="18" charset="0"/>
              </a:rPr>
              <a:t>Valorizar os profissionais do magistério das redes públicas da educação básica, a fim de equiparar a 80%, ao final do sexto ano, e a igualar, no último ano de vigência deste PME, o rendimento médio destes profissionais ao rendimento médio dos demais profissionais com </a:t>
            </a:r>
            <a:r>
              <a:rPr lang="pt-BR" b="1" dirty="0" smtClean="0">
                <a:latin typeface="Times New Roman" pitchFamily="18" charset="0"/>
                <a:cs typeface="Times New Roman" pitchFamily="18" charset="0"/>
              </a:rPr>
              <a:t>escolaridade </a:t>
            </a:r>
            <a:r>
              <a:rPr lang="pt-BR" b="1" dirty="0">
                <a:latin typeface="Times New Roman" pitchFamily="18" charset="0"/>
                <a:cs typeface="Times New Roman" pitchFamily="18" charset="0"/>
              </a:rPr>
              <a:t>equivalente</a:t>
            </a:r>
            <a:r>
              <a:rPr lang="pt-BR" b="1" dirty="0" smtClean="0">
                <a:latin typeface="Times New Roman" pitchFamily="18" charset="0"/>
                <a:cs typeface="Times New Roman" pitchFamily="18" charset="0"/>
              </a:rPr>
              <a:t>.</a:t>
            </a:r>
          </a:p>
          <a:p>
            <a:pPr marL="0" indent="0" algn="just">
              <a:lnSpc>
                <a:spcPct val="150000"/>
              </a:lnSpc>
              <a:spcBef>
                <a:spcPts val="0"/>
              </a:spcBef>
              <a:buNone/>
            </a:pPr>
            <a:endParaRPr lang="pt-BR"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07281972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640960" cy="6408712"/>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16. </a:t>
            </a:r>
            <a:r>
              <a:rPr lang="pt-BR" dirty="0" smtClean="0">
                <a:latin typeface="Times New Roman" pitchFamily="18" charset="0"/>
                <a:cs typeface="Times New Roman" pitchFamily="18" charset="0"/>
              </a:rPr>
              <a:t>1 </a:t>
            </a:r>
            <a:r>
              <a:rPr lang="pt-BR" dirty="0">
                <a:latin typeface="Times New Roman" pitchFamily="18" charset="0"/>
                <a:cs typeface="Times New Roman" pitchFamily="18" charset="0"/>
              </a:rPr>
              <a:t>– Acompanhar a evolução salarial por meio de indicadores obtidos por pesquisa local e regional, considerando o custo de vida da realidade cotidiana próxima.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756949511"/>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640960" cy="6408712"/>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16. </a:t>
            </a:r>
            <a:r>
              <a:rPr lang="pt-BR" dirty="0" smtClean="0">
                <a:latin typeface="Times New Roman" pitchFamily="18" charset="0"/>
                <a:cs typeface="Times New Roman" pitchFamily="18" charset="0"/>
              </a:rPr>
              <a:t>2 </a:t>
            </a:r>
            <a:r>
              <a:rPr lang="pt-BR" dirty="0">
                <a:latin typeface="Times New Roman" pitchFamily="18" charset="0"/>
                <a:cs typeface="Times New Roman" pitchFamily="18" charset="0"/>
              </a:rPr>
              <a:t>– Promover estudo para revisão do plano de carreira, aliado ao plano de formação no que tange à viabilidade de aplicação desta meta, assim como a possibilidade de criação de plano de carreira unificado para todos os profissionais da educação.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74976162"/>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640960" cy="6408712"/>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16. </a:t>
            </a:r>
            <a:r>
              <a:rPr lang="pt-BR" dirty="0" smtClean="0">
                <a:latin typeface="Times New Roman" pitchFamily="18" charset="0"/>
                <a:cs typeface="Times New Roman" pitchFamily="18" charset="0"/>
              </a:rPr>
              <a:t>3 </a:t>
            </a:r>
            <a:r>
              <a:rPr lang="pt-BR" dirty="0">
                <a:latin typeface="Times New Roman" pitchFamily="18" charset="0"/>
                <a:cs typeface="Times New Roman" pitchFamily="18" charset="0"/>
              </a:rPr>
              <a:t>– Promover estudos, até o quinto ano de vigência deste PME, para verificar a viabilidade da implantação da jornada única de trabalho docente de 40 horas semanais.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88548652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640960" cy="6480720"/>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16. </a:t>
            </a:r>
            <a:r>
              <a:rPr lang="pt-BR" dirty="0" smtClean="0">
                <a:latin typeface="Times New Roman" pitchFamily="18" charset="0"/>
                <a:cs typeface="Times New Roman" pitchFamily="18" charset="0"/>
              </a:rPr>
              <a:t>4 </a:t>
            </a:r>
            <a:r>
              <a:rPr lang="pt-BR" dirty="0">
                <a:latin typeface="Times New Roman" pitchFamily="18" charset="0"/>
                <a:cs typeface="Times New Roman" pitchFamily="18" charset="0"/>
              </a:rPr>
              <a:t>– Promover estudo a fim de garantir a promulgação de legislação complementar, aos professores contratados pelo regime da Consolidação das Leis do Trabalho (CLT), visando à instituição de direitos assegurados aos efetivos.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267639143"/>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640960" cy="6480720"/>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16. </a:t>
            </a:r>
            <a:r>
              <a:rPr lang="pt-BR" dirty="0" smtClean="0">
                <a:latin typeface="Times New Roman" pitchFamily="18" charset="0"/>
                <a:cs typeface="Times New Roman" pitchFamily="18" charset="0"/>
              </a:rPr>
              <a:t>5 – Realizar estudo, até o final do segundo ano de vigência deste PME, sobre a viabilidade de efetivação de professores para a Educação de Jovens e Adultos (EJA). </a:t>
            </a: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16353598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640960" cy="6408712"/>
          </a:xfrm>
        </p:spPr>
        <p:txBody>
          <a:bodyPr>
            <a:normAutofit/>
          </a:bodyPr>
          <a:lstStyle/>
          <a:p>
            <a:pPr marL="0" indent="0" algn="just">
              <a:lnSpc>
                <a:spcPct val="150000"/>
              </a:lnSpc>
              <a:spcBef>
                <a:spcPts val="0"/>
              </a:spcBef>
              <a:buNone/>
            </a:pPr>
            <a:r>
              <a:rPr lang="pt-BR" b="1" dirty="0">
                <a:solidFill>
                  <a:srgbClr val="FF0000"/>
                </a:solidFill>
                <a:latin typeface="Times New Roman" pitchFamily="18" charset="0"/>
                <a:cs typeface="Times New Roman" pitchFamily="18" charset="0"/>
              </a:rPr>
              <a:t>META 17 – Cumprimento imediato da Lei do Piso (Lei 11.738/2008) no que tange à jornada de trabalho, plano de carreira e piso salarial, contemplando todos os professores da rede municipal em efetivo exercício (Quadro 2). </a:t>
            </a:r>
            <a:endParaRPr lang="pt-BR" dirty="0">
              <a:solidFill>
                <a:srgbClr val="FF0000"/>
              </a:solidFill>
              <a:latin typeface="Times New Roman" pitchFamily="18" charset="0"/>
              <a:cs typeface="Times New Roman" pitchFamily="18" charset="0"/>
            </a:endParaRPr>
          </a:p>
          <a:p>
            <a:pPr marL="0" indent="0" algn="just">
              <a:lnSpc>
                <a:spcPct val="150000"/>
              </a:lnSpc>
              <a:spcBef>
                <a:spcPts val="0"/>
              </a:spcBef>
              <a:buNone/>
            </a:pPr>
            <a:endParaRPr lang="pt-BR"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66334270"/>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712968" cy="6408712"/>
          </a:xfrm>
        </p:spPr>
        <p:txBody>
          <a:bodyPr>
            <a:normAutofit fontScale="92500" lnSpcReduction="10000"/>
          </a:bodyPr>
          <a:lstStyle/>
          <a:p>
            <a:pPr marL="0" indent="0" algn="just">
              <a:lnSpc>
                <a:spcPct val="160000"/>
              </a:lnSpc>
              <a:spcBef>
                <a:spcPts val="0"/>
              </a:spcBef>
              <a:buNone/>
            </a:pPr>
            <a:r>
              <a:rPr lang="pt-BR" b="1" dirty="0">
                <a:latin typeface="Times New Roman" pitchFamily="18" charset="0"/>
                <a:cs typeface="Times New Roman" pitchFamily="18" charset="0"/>
              </a:rPr>
              <a:t>META 18 – Destinar, prioritariamente, durante a vigência deste plano, recursos públicos para: a erradicação do analfabetismo, a concretização da universalização do acesso às crianças de 4 e 5 anos na educação infantil (pré-escola) e ampliação do acesso as de 0 a 3 anos (creche), bem como à valorização dos profissionais do magistério, criando mecanismos de acompanhamento da aplicação orçamentária. </a:t>
            </a:r>
            <a:endParaRPr lang="pt-BR" dirty="0">
              <a:latin typeface="Times New Roman" pitchFamily="18" charset="0"/>
              <a:cs typeface="Times New Roman" pitchFamily="18" charset="0"/>
            </a:endParaRPr>
          </a:p>
          <a:p>
            <a:pPr marL="0" indent="0" algn="just">
              <a:lnSpc>
                <a:spcPct val="160000"/>
              </a:lnSpc>
              <a:spcBef>
                <a:spcPts val="0"/>
              </a:spcBef>
              <a:buNone/>
            </a:pPr>
            <a:endParaRPr lang="pt-BR"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173609053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264696"/>
          </a:xfrm>
        </p:spPr>
        <p:txBody>
          <a:bodyPr>
            <a:normAutofit fontScale="85000" lnSpcReduction="10000"/>
          </a:bodyPr>
          <a:lstStyle/>
          <a:p>
            <a:pPr marL="0" indent="0" algn="just">
              <a:lnSpc>
                <a:spcPct val="160000"/>
              </a:lnSpc>
              <a:spcBef>
                <a:spcPts val="0"/>
              </a:spcBef>
              <a:buNone/>
            </a:pPr>
            <a:r>
              <a:rPr lang="pt-BR" dirty="0">
                <a:latin typeface="Times New Roman" pitchFamily="18" charset="0"/>
                <a:cs typeface="Times New Roman" pitchFamily="18" charset="0"/>
              </a:rPr>
              <a:t>ESTRATÉGIA 18. 1 – A Secretaria Municipal da Educação deverá apresentar, a partir do segundo ano de vigência deste Plano Municipal de Educação, no início de cada ano letivo, Plano de Trabalho Anual que preveja: as metas, os objetivos, as estratégias, as ações e a previsão orçamentária para o período. Este Plano de Trabalho deverá ter anuência do Conselho Municipal de Educação (COMERC) e ser a base da peça encaminhada ao projeto de lei orçamentária anual, para o exercício seguinte, que é enviado pelo prefeito à Câmara Municipal até o dia 30 de setembro do ano que o precede. </a:t>
            </a:r>
          </a:p>
          <a:p>
            <a:pPr marL="0" indent="0" algn="just">
              <a:lnSpc>
                <a:spcPct val="16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15905108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260648"/>
            <a:ext cx="8229600" cy="5865515"/>
          </a:xfrm>
        </p:spPr>
        <p:txBody>
          <a:bodyPr>
            <a:normAutofit/>
          </a:bodyPr>
          <a:lstStyle/>
          <a:p>
            <a:pPr marL="0" indent="0" algn="just">
              <a:lnSpc>
                <a:spcPct val="150000"/>
              </a:lnSpc>
              <a:spcBef>
                <a:spcPts val="0"/>
              </a:spcBef>
              <a:buNone/>
            </a:pPr>
            <a:r>
              <a:rPr lang="pt-BR" dirty="0">
                <a:latin typeface="Times New Roman" pitchFamily="18" charset="0"/>
                <a:cs typeface="Times New Roman" pitchFamily="18" charset="0"/>
              </a:rPr>
              <a:t>ESTRATÉGIA 18. </a:t>
            </a:r>
            <a:r>
              <a:rPr lang="pt-BR" dirty="0" smtClean="0">
                <a:latin typeface="Times New Roman" pitchFamily="18" charset="0"/>
                <a:cs typeface="Times New Roman" pitchFamily="18" charset="0"/>
              </a:rPr>
              <a:t>2 </a:t>
            </a:r>
            <a:r>
              <a:rPr lang="pt-BR" dirty="0">
                <a:latin typeface="Times New Roman" pitchFamily="18" charset="0"/>
                <a:cs typeface="Times New Roman" pitchFamily="18" charset="0"/>
              </a:rPr>
              <a:t>– Assegurar que os recursos do erário municipal concernentes ao transporte e alimentação escolar sejam destinados exclusivamente ao atendimento dos estudantes da rede municipal pública de ensino. </a:t>
            </a:r>
          </a:p>
        </p:txBody>
      </p:sp>
    </p:spTree>
    <p:extLst>
      <p:ext uri="{BB962C8B-B14F-4D97-AF65-F5344CB8AC3E}">
        <p14:creationId xmlns:p14="http://schemas.microsoft.com/office/powerpoint/2010/main" val="643735462"/>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80720"/>
          </a:xfrm>
        </p:spPr>
        <p:txBody>
          <a:bodyPr>
            <a:normAutofit/>
          </a:bodyPr>
          <a:lstStyle/>
          <a:p>
            <a:pPr marL="0" indent="0" algn="just">
              <a:lnSpc>
                <a:spcPct val="150000"/>
              </a:lnSpc>
              <a:spcBef>
                <a:spcPts val="0"/>
              </a:spcBef>
              <a:buNone/>
            </a:pPr>
            <a:r>
              <a:rPr lang="pt-BR" b="1" dirty="0">
                <a:latin typeface="Times New Roman" pitchFamily="18" charset="0"/>
                <a:cs typeface="Times New Roman" pitchFamily="18" charset="0"/>
              </a:rPr>
              <a:t>META </a:t>
            </a:r>
            <a:r>
              <a:rPr lang="pt-BR" b="1" dirty="0" smtClean="0">
                <a:latin typeface="Times New Roman" pitchFamily="18" charset="0"/>
                <a:cs typeface="Times New Roman" pitchFamily="18" charset="0"/>
              </a:rPr>
              <a:t>19 </a:t>
            </a:r>
            <a:r>
              <a:rPr lang="pt-BR" b="1" dirty="0">
                <a:latin typeface="Times New Roman" pitchFamily="18" charset="0"/>
                <a:cs typeface="Times New Roman" pitchFamily="18" charset="0"/>
              </a:rPr>
              <a:t>- Destinar diretamente recursos orçamentários para o funcionamento dos conselhos municipais ligados à educação. </a:t>
            </a:r>
            <a:endParaRPr lang="pt-BR" dirty="0">
              <a:latin typeface="Times New Roman" pitchFamily="18" charset="0"/>
              <a:cs typeface="Times New Roman" pitchFamily="18" charset="0"/>
            </a:endParaRPr>
          </a:p>
          <a:p>
            <a:pPr marL="0" indent="0" algn="just">
              <a:lnSpc>
                <a:spcPct val="150000"/>
              </a:lnSpc>
              <a:spcBef>
                <a:spcPts val="0"/>
              </a:spcBef>
              <a:buNone/>
            </a:pPr>
            <a:endParaRPr lang="pt-BR"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416602793"/>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480720"/>
          </a:xfrm>
        </p:spPr>
        <p:txBody>
          <a:bodyPr>
            <a:normAutofit/>
          </a:bodyPr>
          <a:lstStyle/>
          <a:p>
            <a:pPr marL="0" indent="0" algn="just">
              <a:lnSpc>
                <a:spcPct val="150000"/>
              </a:lnSpc>
              <a:spcBef>
                <a:spcPts val="0"/>
              </a:spcBef>
              <a:buNone/>
            </a:pPr>
            <a:r>
              <a:rPr lang="pt-BR" dirty="0" smtClean="0">
                <a:latin typeface="Times New Roman" pitchFamily="18" charset="0"/>
                <a:cs typeface="Times New Roman" pitchFamily="18" charset="0"/>
              </a:rPr>
              <a:t>ESTRATEGIAS 19. 1 </a:t>
            </a:r>
            <a:r>
              <a:rPr lang="pt-BR" dirty="0">
                <a:latin typeface="Times New Roman" pitchFamily="18" charset="0"/>
                <a:cs typeface="Times New Roman" pitchFamily="18" charset="0"/>
              </a:rPr>
              <a:t>– A lei orçamentária anual deverá prever recursos para o oferecimento de, no mínimo, um processo de formação anual, aos conselheiros do Conselho Municipal de Educação de Rio Claro (COMERC), do Conselho Municipal de Acompanhamento e Controle Social do </a:t>
            </a:r>
            <a:r>
              <a:rPr lang="pt-BR" dirty="0" err="1">
                <a:latin typeface="Times New Roman" pitchFamily="18" charset="0"/>
                <a:cs typeface="Times New Roman" pitchFamily="18" charset="0"/>
              </a:rPr>
              <a:t>Fundeb</a:t>
            </a:r>
            <a:r>
              <a:rPr lang="pt-BR" dirty="0">
                <a:latin typeface="Times New Roman" pitchFamily="18" charset="0"/>
                <a:cs typeface="Times New Roman" pitchFamily="18" charset="0"/>
              </a:rPr>
              <a:t> (CACS-</a:t>
            </a:r>
            <a:r>
              <a:rPr lang="pt-BR" dirty="0" err="1">
                <a:latin typeface="Times New Roman" pitchFamily="18" charset="0"/>
                <a:cs typeface="Times New Roman" pitchFamily="18" charset="0"/>
              </a:rPr>
              <a:t>Fundeb</a:t>
            </a:r>
            <a:r>
              <a:rPr lang="pt-BR" dirty="0">
                <a:latin typeface="Times New Roman" pitchFamily="18" charset="0"/>
                <a:cs typeface="Times New Roman" pitchFamily="18" charset="0"/>
              </a:rPr>
              <a:t>), do Conselho de Alimentação Escolar (CAE) e conselhos escolares. </a:t>
            </a:r>
          </a:p>
        </p:txBody>
      </p:sp>
    </p:spTree>
    <p:extLst>
      <p:ext uri="{BB962C8B-B14F-4D97-AF65-F5344CB8AC3E}">
        <p14:creationId xmlns:p14="http://schemas.microsoft.com/office/powerpoint/2010/main" val="4060055843"/>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67544" y="476672"/>
            <a:ext cx="8229600" cy="5760640"/>
          </a:xfrm>
        </p:spPr>
        <p:txBody>
          <a:bodyPr/>
          <a:lstStyle/>
          <a:p>
            <a:pPr marL="0" indent="0" algn="just">
              <a:lnSpc>
                <a:spcPct val="150000"/>
              </a:lnSpc>
              <a:spcBef>
                <a:spcPts val="0"/>
              </a:spcBef>
              <a:buNone/>
            </a:pPr>
            <a:r>
              <a:rPr lang="pt-BR" b="1" dirty="0">
                <a:latin typeface="Times New Roman" pitchFamily="18" charset="0"/>
                <a:cs typeface="Times New Roman" pitchFamily="18" charset="0"/>
              </a:rPr>
              <a:t>META </a:t>
            </a:r>
            <a:r>
              <a:rPr lang="pt-BR" b="1" dirty="0" smtClean="0">
                <a:latin typeface="Times New Roman" pitchFamily="18" charset="0"/>
                <a:cs typeface="Times New Roman" pitchFamily="18" charset="0"/>
              </a:rPr>
              <a:t>20 </a:t>
            </a:r>
            <a:r>
              <a:rPr lang="pt-BR" b="1" dirty="0">
                <a:latin typeface="Times New Roman" pitchFamily="18" charset="0"/>
                <a:cs typeface="Times New Roman" pitchFamily="18" charset="0"/>
              </a:rPr>
              <a:t>– Otimização dos recursos, de forma transparente, destinados à educação e adoção de práticas de combate ao desperdício. </a:t>
            </a: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87526560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712968" cy="6408712"/>
          </a:xfrm>
        </p:spPr>
        <p:txBody>
          <a:bodyPr>
            <a:normAutofit fontScale="92500" lnSpcReduction="20000"/>
          </a:bodyPr>
          <a:lstStyle/>
          <a:p>
            <a:pPr marL="0" indent="0" algn="just">
              <a:lnSpc>
                <a:spcPct val="170000"/>
              </a:lnSpc>
              <a:spcBef>
                <a:spcPts val="0"/>
              </a:spcBef>
              <a:buNone/>
            </a:pPr>
            <a:r>
              <a:rPr lang="pt-BR" dirty="0">
                <a:latin typeface="Times New Roman" pitchFamily="18" charset="0"/>
                <a:cs typeface="Times New Roman" pitchFamily="18" charset="0"/>
              </a:rPr>
              <a:t>ESTRATEGIAS 20. </a:t>
            </a:r>
            <a:r>
              <a:rPr lang="pt-BR" dirty="0" smtClean="0">
                <a:latin typeface="Times New Roman" pitchFamily="18" charset="0"/>
                <a:cs typeface="Times New Roman" pitchFamily="18" charset="0"/>
              </a:rPr>
              <a:t>1 </a:t>
            </a:r>
            <a:r>
              <a:rPr lang="pt-BR" dirty="0">
                <a:latin typeface="Times New Roman" pitchFamily="18" charset="0"/>
                <a:cs typeface="Times New Roman" pitchFamily="18" charset="0"/>
              </a:rPr>
              <a:t>– A Secretaria Municipal da Educação deverá compor, até o primeiro ano de vigência do PME, Comissão Especial, com participação dos conselhos ligados à educação, destinada a propor estratégias e ações de combate ao desperdício de energia elétrica, água, telefone, </a:t>
            </a:r>
            <a:r>
              <a:rPr lang="pt-BR" i="1" dirty="0">
                <a:latin typeface="Times New Roman" pitchFamily="18" charset="0"/>
                <a:cs typeface="Times New Roman" pitchFamily="18" charset="0"/>
              </a:rPr>
              <a:t>internet</a:t>
            </a:r>
            <a:r>
              <a:rPr lang="pt-BR" dirty="0">
                <a:latin typeface="Times New Roman" pitchFamily="18" charset="0"/>
                <a:cs typeface="Times New Roman" pitchFamily="18" charset="0"/>
              </a:rPr>
              <a:t>, materiais de escritório, limpeza, transporte, gêneros alimentícios e acompanhamento na construção e manutenção do patrimônio público. </a:t>
            </a:r>
            <a:endParaRPr lang="pt-BR" dirty="0" smtClean="0">
              <a:latin typeface="Times New Roman" pitchFamily="18" charset="0"/>
              <a:cs typeface="Times New Roman" pitchFamily="18" charset="0"/>
            </a:endParaRPr>
          </a:p>
          <a:p>
            <a:pPr marL="0" indent="0" algn="just">
              <a:lnSpc>
                <a:spcPct val="17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445184512"/>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712968" cy="6408712"/>
          </a:xfrm>
        </p:spPr>
        <p:txBody>
          <a:bodyPr>
            <a:normAutofit/>
          </a:bodyPr>
          <a:lstStyle/>
          <a:p>
            <a:pPr marL="0" indent="0" algn="just">
              <a:lnSpc>
                <a:spcPct val="150000"/>
              </a:lnSpc>
              <a:spcBef>
                <a:spcPts val="0"/>
              </a:spcBef>
              <a:buNone/>
            </a:pPr>
            <a:r>
              <a:rPr lang="pt-BR" b="1" dirty="0">
                <a:solidFill>
                  <a:srgbClr val="FF0000"/>
                </a:solidFill>
                <a:latin typeface="Times New Roman" pitchFamily="18" charset="0"/>
                <a:cs typeface="Times New Roman" pitchFamily="18" charset="0"/>
              </a:rPr>
              <a:t>META 21 – Apoiar técnica e financeiramente a gestão escolar mediante transferência direta e progressiva de recursos financeiros à escola, garantindo a participação da comunidade escolar no planejamento e na aplicação dos recursos, visando à ampliação da transparência e ao efetivo desenvolvimento da gestão democrática. </a:t>
            </a:r>
            <a:endParaRPr lang="pt-BR" dirty="0">
              <a:solidFill>
                <a:srgbClr val="FF0000"/>
              </a:solidFill>
              <a:latin typeface="Times New Roman" pitchFamily="18" charset="0"/>
              <a:cs typeface="Times New Roman" pitchFamily="18" charset="0"/>
            </a:endParaRPr>
          </a:p>
          <a:p>
            <a:pPr marL="0" indent="0"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306848821"/>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84976" cy="6552728"/>
          </a:xfrm>
        </p:spPr>
        <p:txBody>
          <a:bodyPr>
            <a:noAutofit/>
          </a:bodyPr>
          <a:lstStyle/>
          <a:p>
            <a:pPr marL="0" indent="0" algn="just">
              <a:lnSpc>
                <a:spcPct val="170000"/>
              </a:lnSpc>
              <a:buNone/>
            </a:pPr>
            <a:r>
              <a:rPr lang="pt-BR" sz="2800" cap="all" dirty="0">
                <a:solidFill>
                  <a:srgbClr val="FF0000"/>
                </a:solidFill>
                <a:latin typeface="Times New Roman" pitchFamily="18" charset="0"/>
                <a:cs typeface="Times New Roman" pitchFamily="18" charset="0"/>
              </a:rPr>
              <a:t>Estratégia</a:t>
            </a:r>
            <a:r>
              <a:rPr lang="pt-BR" sz="2800" dirty="0">
                <a:solidFill>
                  <a:srgbClr val="FF0000"/>
                </a:solidFill>
                <a:latin typeface="Times New Roman" pitchFamily="18" charset="0"/>
                <a:cs typeface="Times New Roman" pitchFamily="18" charset="0"/>
              </a:rPr>
              <a:t> 21.1 – Instituir grupo de estudos até o final do primeiro ano de vigência do Plano Municipal de Educação (PME) a fim de implantar até o final do quinto ano de vigência do Plano Municipal de Educação (PME) programa de transferência direta de recursos às escolas públicas municipais. </a:t>
            </a:r>
          </a:p>
          <a:p>
            <a:pPr algn="just">
              <a:lnSpc>
                <a:spcPct val="170000"/>
              </a:lnSpc>
            </a:pPr>
            <a:endParaRPr lang="pt-BR"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7480757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260648"/>
            <a:ext cx="8712968" cy="6192688"/>
          </a:xfrm>
        </p:spPr>
        <p:txBody>
          <a:bodyPr>
            <a:normAutofit fontScale="77500" lnSpcReduction="20000"/>
          </a:bodyPr>
          <a:lstStyle/>
          <a:p>
            <a:pPr marL="0" indent="0" algn="just">
              <a:lnSpc>
                <a:spcPct val="170000"/>
              </a:lnSpc>
              <a:spcBef>
                <a:spcPts val="0"/>
              </a:spcBef>
              <a:buNone/>
            </a:pPr>
            <a:r>
              <a:rPr lang="pt-BR" b="1" dirty="0">
                <a:latin typeface="Times New Roman" pitchFamily="18" charset="0"/>
                <a:cs typeface="Times New Roman" pitchFamily="18" charset="0"/>
              </a:rPr>
              <a:t>META 22 – O Conselho Municipal de Educação de Rio Claro (COMERC), o Conselho Municipal de Acompanhamento e Controle Social do Fundo de Manutenção e Desenvolvimento da Educação Básica e de Valorização dos Profissionais da Educação (CACS-</a:t>
            </a:r>
            <a:r>
              <a:rPr lang="pt-BR" b="1" dirty="0" err="1">
                <a:latin typeface="Times New Roman" pitchFamily="18" charset="0"/>
                <a:cs typeface="Times New Roman" pitchFamily="18" charset="0"/>
              </a:rPr>
              <a:t>Fundeb</a:t>
            </a:r>
            <a:r>
              <a:rPr lang="pt-BR" b="1" dirty="0">
                <a:latin typeface="Times New Roman" pitchFamily="18" charset="0"/>
                <a:cs typeface="Times New Roman" pitchFamily="18" charset="0"/>
              </a:rPr>
              <a:t>) e o Conselho de Alimentação Escolar (CAE) deverão apresentar </a:t>
            </a:r>
            <a:r>
              <a:rPr lang="pt-BR" b="1" dirty="0">
                <a:solidFill>
                  <a:srgbClr val="FF0000"/>
                </a:solidFill>
                <a:latin typeface="Times New Roman" pitchFamily="18" charset="0"/>
                <a:cs typeface="Times New Roman" pitchFamily="18" charset="0"/>
              </a:rPr>
              <a:t>relatório</a:t>
            </a:r>
            <a:r>
              <a:rPr lang="pt-BR" b="1" dirty="0">
                <a:latin typeface="Times New Roman" pitchFamily="18" charset="0"/>
                <a:cs typeface="Times New Roman" pitchFamily="18" charset="0"/>
              </a:rPr>
              <a:t> anual, a partir do primeiro ano de vigência do PME, sobre as atividades desenvolvidas. Os </a:t>
            </a:r>
            <a:r>
              <a:rPr lang="pt-BR" b="1" dirty="0">
                <a:solidFill>
                  <a:srgbClr val="FF0000"/>
                </a:solidFill>
                <a:latin typeface="Times New Roman" pitchFamily="18" charset="0"/>
                <a:cs typeface="Times New Roman" pitchFamily="18" charset="0"/>
              </a:rPr>
              <a:t>relatórios</a:t>
            </a:r>
            <a:r>
              <a:rPr lang="pt-BR" b="1" dirty="0">
                <a:latin typeface="Times New Roman" pitchFamily="18" charset="0"/>
                <a:cs typeface="Times New Roman" pitchFamily="18" charset="0"/>
              </a:rPr>
              <a:t> deverão ser publicados no Diário Oficial do Município e apresentar linguagem clara, objetiva e acessível à população. </a:t>
            </a:r>
            <a:endParaRPr lang="pt-BR" dirty="0">
              <a:latin typeface="Times New Roman" pitchFamily="18" charset="0"/>
              <a:cs typeface="Times New Roman" pitchFamily="18" charset="0"/>
            </a:endParaRPr>
          </a:p>
          <a:p>
            <a:pPr marL="0" indent="0" algn="just">
              <a:lnSpc>
                <a:spcPct val="17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276139603"/>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404664"/>
            <a:ext cx="8229600" cy="5721499"/>
          </a:xfrm>
        </p:spPr>
        <p:txBody>
          <a:bodyPr>
            <a:normAutofit fontScale="62500" lnSpcReduction="20000"/>
          </a:bodyPr>
          <a:lstStyle/>
          <a:p>
            <a:pPr marL="0" indent="0" algn="just">
              <a:lnSpc>
                <a:spcPct val="170000"/>
              </a:lnSpc>
              <a:spcBef>
                <a:spcPts val="0"/>
              </a:spcBef>
              <a:buNone/>
            </a:pPr>
            <a:r>
              <a:rPr lang="pt-BR" b="1" dirty="0">
                <a:latin typeface="Times New Roman" pitchFamily="18" charset="0"/>
                <a:cs typeface="Times New Roman" pitchFamily="18" charset="0"/>
              </a:rPr>
              <a:t>META </a:t>
            </a:r>
            <a:r>
              <a:rPr lang="pt-BR" b="1" dirty="0" smtClean="0">
                <a:latin typeface="Times New Roman" pitchFamily="18" charset="0"/>
                <a:cs typeface="Times New Roman" pitchFamily="18" charset="0"/>
              </a:rPr>
              <a:t>23 </a:t>
            </a:r>
            <a:r>
              <a:rPr lang="pt-BR" b="1" dirty="0">
                <a:latin typeface="Times New Roman" pitchFamily="18" charset="0"/>
                <a:cs typeface="Times New Roman" pitchFamily="18" charset="0"/>
              </a:rPr>
              <a:t>– A destinação de recursos do Fundo de Manutenção e Desenvolvimento da Educação Básica e de Valorização dos Profissionais da Educação </a:t>
            </a:r>
            <a:r>
              <a:rPr lang="pt-BR" b="1" dirty="0" smtClean="0">
                <a:latin typeface="Times New Roman" pitchFamily="18" charset="0"/>
                <a:cs typeface="Times New Roman" pitchFamily="18" charset="0"/>
              </a:rPr>
              <a:t>(</a:t>
            </a:r>
            <a:r>
              <a:rPr lang="pt-BR" b="1" dirty="0" err="1" smtClean="0">
                <a:latin typeface="Times New Roman" pitchFamily="18" charset="0"/>
                <a:cs typeface="Times New Roman" pitchFamily="18" charset="0"/>
              </a:rPr>
              <a:t>Fundeb</a:t>
            </a:r>
            <a:r>
              <a:rPr lang="pt-BR" b="1" dirty="0" smtClean="0">
                <a:latin typeface="Times New Roman" pitchFamily="18" charset="0"/>
                <a:cs typeface="Times New Roman" pitchFamily="18" charset="0"/>
              </a:rPr>
              <a:t>) </a:t>
            </a:r>
            <a:r>
              <a:rPr lang="pt-BR" b="1" dirty="0">
                <a:latin typeface="Times New Roman" pitchFamily="18" charset="0"/>
                <a:cs typeface="Times New Roman" pitchFamily="18" charset="0"/>
              </a:rPr>
              <a:t>para formação continuada destinada aos profissionais da educação da rede municipal pública a partir da contratação, convênio ou atos congêneres com pessoas e/ou instituições que não integram a Prefeitura Municipal de Rio Claro </a:t>
            </a:r>
            <a:r>
              <a:rPr lang="pt-BR" b="1" dirty="0" smtClean="0">
                <a:latin typeface="Times New Roman" pitchFamily="18" charset="0"/>
                <a:cs typeface="Times New Roman" pitchFamily="18" charset="0"/>
              </a:rPr>
              <a:t>dependerá: de </a:t>
            </a:r>
            <a:r>
              <a:rPr lang="pt-BR" b="1" dirty="0">
                <a:latin typeface="Times New Roman" pitchFamily="18" charset="0"/>
                <a:cs typeface="Times New Roman" pitchFamily="18" charset="0"/>
              </a:rPr>
              <a:t>justificativa por </a:t>
            </a:r>
            <a:r>
              <a:rPr lang="pt-BR" b="1" dirty="0" smtClean="0">
                <a:latin typeface="Times New Roman" pitchFamily="18" charset="0"/>
                <a:cs typeface="Times New Roman" pitchFamily="18" charset="0"/>
              </a:rPr>
              <a:t>escrito </a:t>
            </a:r>
            <a:r>
              <a:rPr lang="pt-BR" b="1" dirty="0">
                <a:latin typeface="Times New Roman" pitchFamily="18" charset="0"/>
                <a:cs typeface="Times New Roman" pitchFamily="18" charset="0"/>
              </a:rPr>
              <a:t>do Centro de Aperfeiçoamento Pedagógico (CAP</a:t>
            </a:r>
            <a:r>
              <a:rPr lang="pt-BR" b="1" dirty="0" smtClean="0">
                <a:latin typeface="Times New Roman" pitchFamily="18" charset="0"/>
                <a:cs typeface="Times New Roman" pitchFamily="18" charset="0"/>
              </a:rPr>
              <a:t>) e de </a:t>
            </a:r>
            <a:r>
              <a:rPr lang="pt-BR" b="1" dirty="0">
                <a:latin typeface="Times New Roman" pitchFamily="18" charset="0"/>
                <a:cs typeface="Times New Roman" pitchFamily="18" charset="0"/>
              </a:rPr>
              <a:t>parecer do </a:t>
            </a:r>
            <a:r>
              <a:rPr lang="pt-BR" b="1" dirty="0" smtClean="0">
                <a:latin typeface="Times New Roman" pitchFamily="18" charset="0"/>
                <a:cs typeface="Times New Roman" pitchFamily="18" charset="0"/>
              </a:rPr>
              <a:t>Conselho Municipal de Educação (COMERC), cabendo </a:t>
            </a:r>
            <a:r>
              <a:rPr lang="pt-BR" b="1" dirty="0">
                <a:latin typeface="Times New Roman" pitchFamily="18" charset="0"/>
                <a:cs typeface="Times New Roman" pitchFamily="18" charset="0"/>
              </a:rPr>
              <a:t>ao Conselho Municipal de Acompanhamento e Controle Social do Fundo de Manutenção e Desenvolvimento da Educação Básica e de Valorização dos Profissionais da Educação </a:t>
            </a:r>
            <a:r>
              <a:rPr lang="pt-BR" b="1" dirty="0" smtClean="0">
                <a:latin typeface="Times New Roman" pitchFamily="18" charset="0"/>
                <a:cs typeface="Times New Roman" pitchFamily="18" charset="0"/>
              </a:rPr>
              <a:t>(CACS-</a:t>
            </a:r>
            <a:r>
              <a:rPr lang="pt-BR" b="1" dirty="0" err="1" smtClean="0">
                <a:latin typeface="Times New Roman" pitchFamily="18" charset="0"/>
                <a:cs typeface="Times New Roman" pitchFamily="18" charset="0"/>
              </a:rPr>
              <a:t>Fundeb</a:t>
            </a:r>
            <a:r>
              <a:rPr lang="pt-BR" b="1" dirty="0" smtClean="0">
                <a:latin typeface="Times New Roman" pitchFamily="18" charset="0"/>
                <a:cs typeface="Times New Roman" pitchFamily="18" charset="0"/>
              </a:rPr>
              <a:t>) </a:t>
            </a:r>
            <a:r>
              <a:rPr lang="pt-BR" b="1" dirty="0">
                <a:latin typeface="Times New Roman" pitchFamily="18" charset="0"/>
                <a:cs typeface="Times New Roman" pitchFamily="18" charset="0"/>
              </a:rPr>
              <a:t>observar estes requisitos no desempenho de suas atribuições de fiscalização e acompanhamento. </a:t>
            </a:r>
          </a:p>
        </p:txBody>
      </p:sp>
    </p:spTree>
    <p:extLst>
      <p:ext uri="{BB962C8B-B14F-4D97-AF65-F5344CB8AC3E}">
        <p14:creationId xmlns:p14="http://schemas.microsoft.com/office/powerpoint/2010/main" val="3761632505"/>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476672"/>
            <a:ext cx="8229600" cy="5649491"/>
          </a:xfrm>
        </p:spPr>
        <p:txBody>
          <a:bodyPr>
            <a:normAutofit/>
          </a:bodyPr>
          <a:lstStyle/>
          <a:p>
            <a:pPr marL="0" indent="0" algn="just">
              <a:lnSpc>
                <a:spcPct val="160000"/>
              </a:lnSpc>
              <a:spcBef>
                <a:spcPts val="0"/>
              </a:spcBef>
              <a:buNone/>
            </a:pPr>
            <a:r>
              <a:rPr lang="pt-BR" b="1" dirty="0">
                <a:latin typeface="Times New Roman" pitchFamily="18" charset="0"/>
                <a:cs typeface="Times New Roman" pitchFamily="18" charset="0"/>
              </a:rPr>
              <a:t>META </a:t>
            </a:r>
            <a:r>
              <a:rPr lang="pt-BR" b="1" dirty="0" smtClean="0">
                <a:latin typeface="Times New Roman" pitchFamily="18" charset="0"/>
                <a:cs typeface="Times New Roman" pitchFamily="18" charset="0"/>
              </a:rPr>
              <a:t>24 </a:t>
            </a:r>
            <a:r>
              <a:rPr lang="pt-BR" b="1" dirty="0">
                <a:latin typeface="Times New Roman" pitchFamily="18" charset="0"/>
                <a:cs typeface="Times New Roman" pitchFamily="18" charset="0"/>
              </a:rPr>
              <a:t>– Reorganização e ampliação do Departamento de Planejamento e Projetos Especiais para que </a:t>
            </a:r>
            <a:r>
              <a:rPr lang="pt-BR" b="1" dirty="0" smtClean="0">
                <a:latin typeface="Times New Roman" pitchFamily="18" charset="0"/>
                <a:cs typeface="Times New Roman" pitchFamily="18" charset="0"/>
              </a:rPr>
              <a:t>o mesmo </a:t>
            </a:r>
            <a:r>
              <a:rPr lang="pt-BR" b="1" dirty="0">
                <a:latin typeface="Times New Roman" pitchFamily="18" charset="0"/>
                <a:cs typeface="Times New Roman" pitchFamily="18" charset="0"/>
              </a:rPr>
              <a:t>ofereça subsídios permanentes ao planejamento e avaliação da política educacional do município. </a:t>
            </a:r>
            <a:endParaRPr lang="pt-BR" dirty="0">
              <a:latin typeface="Times New Roman" pitchFamily="18" charset="0"/>
              <a:cs typeface="Times New Roman" pitchFamily="18" charset="0"/>
            </a:endParaRPr>
          </a:p>
          <a:p>
            <a:pPr algn="just">
              <a:lnSpc>
                <a:spcPct val="160000"/>
              </a:lnSpc>
              <a:spcBef>
                <a:spcPts val="0"/>
              </a:spcBef>
            </a:pPr>
            <a:endParaRPr lang="pt-BR"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006173620"/>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476672"/>
            <a:ext cx="8229600" cy="5649491"/>
          </a:xfrm>
        </p:spPr>
        <p:txBody>
          <a:bodyPr>
            <a:normAutofit fontScale="92500" lnSpcReduction="10000"/>
          </a:bodyPr>
          <a:lstStyle/>
          <a:p>
            <a:pPr marL="0" indent="0" algn="just">
              <a:lnSpc>
                <a:spcPct val="160000"/>
              </a:lnSpc>
              <a:spcBef>
                <a:spcPts val="0"/>
              </a:spcBef>
              <a:buNone/>
            </a:pPr>
            <a:r>
              <a:rPr lang="pt-BR" b="1" dirty="0">
                <a:solidFill>
                  <a:srgbClr val="FF0000"/>
                </a:solidFill>
                <a:latin typeface="Times New Roman" pitchFamily="18" charset="0"/>
                <a:cs typeface="Times New Roman" pitchFamily="18" charset="0"/>
              </a:rPr>
              <a:t>META 25 –Aplicar anualmente em educação nunca menos que 26% da receita resultante de impostos municipais e de impostos provenientes das transferências da União e do Estado até o quinto ano de vigência do Plano Municipal de Educação (PME) e nunca menos de 27% (vinte e sete por cento) a partir do 6° (sexto) ano de vigência do plano. </a:t>
            </a:r>
            <a:endParaRPr lang="pt-BR" dirty="0">
              <a:solidFill>
                <a:srgbClr val="FF0000"/>
              </a:solidFill>
              <a:latin typeface="Times New Roman" pitchFamily="18" charset="0"/>
              <a:cs typeface="Times New Roman" pitchFamily="18" charset="0"/>
            </a:endParaRPr>
          </a:p>
          <a:p>
            <a:pPr marL="0" indent="0" algn="just">
              <a:lnSpc>
                <a:spcPct val="16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558601661"/>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84976" cy="6120680"/>
          </a:xfrm>
        </p:spPr>
        <p:txBody>
          <a:bodyPr>
            <a:normAutofit/>
          </a:bodyPr>
          <a:lstStyle/>
          <a:p>
            <a:pPr marL="0" indent="0" algn="just">
              <a:lnSpc>
                <a:spcPct val="150000"/>
              </a:lnSpc>
              <a:spcBef>
                <a:spcPts val="0"/>
              </a:spcBef>
              <a:buNone/>
            </a:pPr>
            <a:r>
              <a:rPr lang="pt-BR" b="1" dirty="0">
                <a:latin typeface="Times New Roman" pitchFamily="18" charset="0"/>
                <a:cs typeface="Times New Roman" pitchFamily="18" charset="0"/>
              </a:rPr>
              <a:t>META </a:t>
            </a:r>
            <a:r>
              <a:rPr lang="pt-BR" b="1" dirty="0" smtClean="0">
                <a:latin typeface="Times New Roman" pitchFamily="18" charset="0"/>
                <a:cs typeface="Times New Roman" pitchFamily="18" charset="0"/>
              </a:rPr>
              <a:t>26 </a:t>
            </a:r>
            <a:r>
              <a:rPr lang="pt-BR" b="1" dirty="0">
                <a:latin typeface="Times New Roman" pitchFamily="18" charset="0"/>
                <a:cs typeface="Times New Roman" pitchFamily="18" charset="0"/>
              </a:rPr>
              <a:t>- Elevar a taxa de alfabetização da população com quinze anos ou mais para 98% até o terceiro ano de vigência deste PME e, até o final da vigência, erradicar o analfabetismo absoluto e reduzir em cinquenta por cento a taxa de analfabetismo funcional. </a:t>
            </a:r>
            <a:endParaRPr lang="pt-BR" b="1" dirty="0" smtClean="0">
              <a:latin typeface="Times New Roman" pitchFamily="18" charset="0"/>
              <a:cs typeface="Times New Roman" pitchFamily="18" charset="0"/>
            </a:endParaRPr>
          </a:p>
          <a:p>
            <a:pPr marL="0" indent="0" algn="just">
              <a:lnSpc>
                <a:spcPct val="150000"/>
              </a:lnSpc>
              <a:spcBef>
                <a:spcPts val="0"/>
              </a:spcBef>
              <a:buNone/>
            </a:pPr>
            <a:endParaRPr lang="pt-BR" b="1" dirty="0" smtClean="0">
              <a:latin typeface="Times New Roman" pitchFamily="18" charset="0"/>
              <a:cs typeface="Times New Roman" pitchFamily="18" charset="0"/>
            </a:endParaRPr>
          </a:p>
          <a:p>
            <a:pPr marL="0" indent="0" algn="just">
              <a:lnSpc>
                <a:spcPct val="150000"/>
              </a:lnSpc>
              <a:spcBef>
                <a:spcPts val="0"/>
              </a:spcBef>
              <a:buNone/>
            </a:pPr>
            <a:endParaRPr lang="pt-BR"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645237307"/>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12968" cy="6408712"/>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a:t>
            </a:r>
            <a:r>
              <a:rPr lang="pt-BR" dirty="0" smtClean="0">
                <a:latin typeface="Times New Roman" pitchFamily="18" charset="0"/>
                <a:cs typeface="Times New Roman" pitchFamily="18" charset="0"/>
              </a:rPr>
              <a:t>26. 1 </a:t>
            </a:r>
            <a:r>
              <a:rPr lang="pt-BR" dirty="0">
                <a:latin typeface="Times New Roman" pitchFamily="18" charset="0"/>
                <a:cs typeface="Times New Roman" pitchFamily="18" charset="0"/>
              </a:rPr>
              <a:t>– Implementar ações de alfabetização de jovens e adultos com garantia de continuidade da escolarização básica para assegurar a oferta gratuita da educação de jovens, adultos, pessoas com deficiência e a todos os que não tiveram acesso à educação básica na idade própria. </a:t>
            </a: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3855542166"/>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88640"/>
            <a:ext cx="8712968" cy="6408712"/>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a:t>
            </a:r>
            <a:r>
              <a:rPr lang="pt-BR" dirty="0" smtClean="0">
                <a:latin typeface="Times New Roman" pitchFamily="18" charset="0"/>
                <a:cs typeface="Times New Roman" pitchFamily="18" charset="0"/>
              </a:rPr>
              <a:t>26. 2 </a:t>
            </a:r>
            <a:r>
              <a:rPr lang="pt-BR" dirty="0">
                <a:latin typeface="Times New Roman" pitchFamily="18" charset="0"/>
                <a:cs typeface="Times New Roman" pitchFamily="18" charset="0"/>
              </a:rPr>
              <a:t>– Realizar chamadas públicas regulares de jovens e adultos em regime de colaboração com os entes federados e parceira com a organização da sociedade civil. </a:t>
            </a:r>
          </a:p>
        </p:txBody>
      </p:sp>
    </p:spTree>
    <p:extLst>
      <p:ext uri="{BB962C8B-B14F-4D97-AF65-F5344CB8AC3E}">
        <p14:creationId xmlns:p14="http://schemas.microsoft.com/office/powerpoint/2010/main" val="2477691937"/>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188640"/>
            <a:ext cx="8640960" cy="6336704"/>
          </a:xfrm>
        </p:spPr>
        <p:txBody>
          <a:bodyPr>
            <a:normAutofit/>
          </a:bodyPr>
          <a:lstStyle/>
          <a:p>
            <a:pPr marL="0" indent="0" algn="just">
              <a:lnSpc>
                <a:spcPct val="150000"/>
              </a:lnSpc>
              <a:spcBef>
                <a:spcPts val="0"/>
              </a:spcBef>
              <a:buNone/>
            </a:pPr>
            <a:r>
              <a:rPr lang="pt-BR" cap="all" dirty="0" smtClean="0">
                <a:latin typeface="Times New Roman" pitchFamily="18" charset="0"/>
                <a:cs typeface="Times New Roman" pitchFamily="18" charset="0"/>
              </a:rPr>
              <a:t>Estratégia 26. </a:t>
            </a:r>
            <a:r>
              <a:rPr lang="pt-BR" dirty="0" smtClean="0">
                <a:latin typeface="Times New Roman" pitchFamily="18" charset="0"/>
                <a:cs typeface="Times New Roman" pitchFamily="18" charset="0"/>
              </a:rPr>
              <a:t>3 </a:t>
            </a:r>
            <a:r>
              <a:rPr lang="pt-BR" dirty="0">
                <a:latin typeface="Times New Roman" pitchFamily="18" charset="0"/>
                <a:cs typeface="Times New Roman" pitchFamily="18" charset="0"/>
              </a:rPr>
              <a:t>– Realizar ações de atendimento ao estudante da educação de jovens e adultos e pessoas com deficiência por meio de programas suplementares de transporte, </a:t>
            </a:r>
            <a:r>
              <a:rPr lang="pt-BR" dirty="0" smtClean="0">
                <a:latin typeface="Times New Roman" pitchFamily="18" charset="0"/>
                <a:cs typeface="Times New Roman" pitchFamily="18" charset="0"/>
              </a:rPr>
              <a:t>alimentação </a:t>
            </a:r>
            <a:r>
              <a:rPr lang="pt-BR" dirty="0">
                <a:latin typeface="Times New Roman" pitchFamily="18" charset="0"/>
                <a:cs typeface="Times New Roman" pitchFamily="18" charset="0"/>
              </a:rPr>
              <a:t>e saúde, inclusive com materiais específicos para deficientes, em parceria com área da saúde e ações articuladas entre as secretarias municipais. </a:t>
            </a:r>
          </a:p>
        </p:txBody>
      </p:sp>
    </p:spTree>
    <p:extLst>
      <p:ext uri="{BB962C8B-B14F-4D97-AF65-F5344CB8AC3E}">
        <p14:creationId xmlns:p14="http://schemas.microsoft.com/office/powerpoint/2010/main" val="1515849067"/>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336704"/>
          </a:xfrm>
        </p:spPr>
        <p:txBody>
          <a:bodyPr>
            <a:normAutofit/>
          </a:bodyPr>
          <a:lstStyle/>
          <a:p>
            <a:pPr marL="0" indent="0" algn="just">
              <a:lnSpc>
                <a:spcPct val="150000"/>
              </a:lnSpc>
              <a:spcBef>
                <a:spcPts val="0"/>
              </a:spcBef>
              <a:buNone/>
            </a:pPr>
            <a:r>
              <a:rPr lang="pt-BR" cap="all" dirty="0" smtClean="0">
                <a:latin typeface="Times New Roman" pitchFamily="18" charset="0"/>
                <a:cs typeface="Times New Roman" pitchFamily="18" charset="0"/>
              </a:rPr>
              <a:t>Estratégia 26. </a:t>
            </a:r>
            <a:r>
              <a:rPr lang="pt-BR" dirty="0" smtClean="0">
                <a:latin typeface="Times New Roman" pitchFamily="18" charset="0"/>
                <a:cs typeface="Times New Roman" pitchFamily="18" charset="0"/>
              </a:rPr>
              <a:t>4 - Manter </a:t>
            </a:r>
            <a:r>
              <a:rPr lang="pt-BR" dirty="0">
                <a:latin typeface="Times New Roman" pitchFamily="18" charset="0"/>
                <a:cs typeface="Times New Roman" pitchFamily="18" charset="0"/>
              </a:rPr>
              <a:t>a oferta de educação de jovens e adultos às pessoas privadas de liberdade em todos os estabelecimentos penais, assegurando-se formação específica dos professores e das professoras e implementação de diretrizes nacionais em regime de colaboração</a:t>
            </a:r>
            <a:r>
              <a:rPr lang="pt-BR" dirty="0" smtClean="0">
                <a:latin typeface="Times New Roman" pitchFamily="18" charset="0"/>
                <a:cs typeface="Times New Roman" pitchFamily="18" charset="0"/>
              </a:rPr>
              <a:t>.</a:t>
            </a:r>
          </a:p>
          <a:p>
            <a:pPr marL="0" indent="0" algn="just">
              <a:lnSpc>
                <a:spcPct val="150000"/>
              </a:lnSpc>
              <a:spcBef>
                <a:spcPts val="0"/>
              </a:spcBef>
              <a:buNone/>
            </a:pPr>
            <a:r>
              <a:rPr lang="pt-BR" dirty="0" smtClean="0">
                <a:latin typeface="Times New Roman" pitchFamily="18" charset="0"/>
                <a:cs typeface="Times New Roman" pitchFamily="18" charset="0"/>
              </a:rPr>
              <a:t> </a:t>
            </a: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189183030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336704"/>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26. </a:t>
            </a:r>
            <a:r>
              <a:rPr lang="pt-BR" dirty="0" smtClean="0">
                <a:latin typeface="Times New Roman" pitchFamily="18" charset="0"/>
                <a:cs typeface="Times New Roman" pitchFamily="18" charset="0"/>
              </a:rPr>
              <a:t>5 – Acompanhar as políticas de atendimento aos jovens estudantes de 15 a 18 anos, levando em consideração as especificidades dessa faixa etária, fazendo parcerias com: segurança pública, saúde, ação social, cultura e ministério público para que esses órgãos efetivem programas de acompanhamento permanente desses jovens. </a:t>
            </a: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616693144"/>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260648"/>
            <a:ext cx="8712968" cy="6336704"/>
          </a:xfrm>
        </p:spPr>
        <p:txBody>
          <a:bodyPr>
            <a:normAutofit/>
          </a:bodyPr>
          <a:lstStyle/>
          <a:p>
            <a:pPr marL="0" indent="0" algn="just">
              <a:lnSpc>
                <a:spcPct val="150000"/>
              </a:lnSpc>
              <a:spcBef>
                <a:spcPts val="0"/>
              </a:spcBef>
              <a:buNone/>
            </a:pPr>
            <a:r>
              <a:rPr lang="pt-BR" cap="all" dirty="0" smtClean="0">
                <a:latin typeface="Times New Roman" pitchFamily="18" charset="0"/>
                <a:cs typeface="Times New Roman" pitchFamily="18" charset="0"/>
              </a:rPr>
              <a:t>Estratégia</a:t>
            </a:r>
            <a:r>
              <a:rPr lang="pt-BR" dirty="0" smtClean="0">
                <a:latin typeface="Times New Roman" pitchFamily="18" charset="0"/>
                <a:cs typeface="Times New Roman" pitchFamily="18" charset="0"/>
              </a:rPr>
              <a:t> 26. 6 – Garantir apoio técnico-pedagógico aos projetos voltados para educação de jovens e adultos e deficientes, que visem ao desenvolvimento de modelos adequados às necessidades específicas desses estudantes. </a:t>
            </a: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717804318"/>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404664"/>
            <a:ext cx="8229600" cy="6192688"/>
          </a:xfrm>
        </p:spPr>
        <p:txBody>
          <a:bodyPr>
            <a:normAutofit fontScale="70000" lnSpcReduction="20000"/>
          </a:bodyPr>
          <a:lstStyle/>
          <a:p>
            <a:pPr marL="0" indent="0" algn="just">
              <a:lnSpc>
                <a:spcPct val="170000"/>
              </a:lnSpc>
              <a:spcBef>
                <a:spcPts val="0"/>
              </a:spcBef>
              <a:buNone/>
            </a:pPr>
            <a:r>
              <a:rPr lang="pt-BR" cap="all" dirty="0">
                <a:solidFill>
                  <a:srgbClr val="FF0000"/>
                </a:solidFill>
                <a:latin typeface="Times New Roman" pitchFamily="18" charset="0"/>
                <a:cs typeface="Times New Roman" pitchFamily="18" charset="0"/>
              </a:rPr>
              <a:t>Estratégia</a:t>
            </a:r>
            <a:r>
              <a:rPr lang="pt-BR" dirty="0">
                <a:solidFill>
                  <a:srgbClr val="FF0000"/>
                </a:solidFill>
                <a:latin typeface="Times New Roman" pitchFamily="18" charset="0"/>
                <a:cs typeface="Times New Roman" pitchFamily="18" charset="0"/>
              </a:rPr>
              <a:t> 26.7 – A Secretaria Municipal de Educação (SME), até o final do 2º (segundo) ano de vigência do Plano Municipal de Educação (PME), deverá criar um centro de Educação de Jovens e Adultos (EJA) que atenda as necessidades e especificidades dessa modalidade de ensino. Este centro deverá: ter turnos diferenciados e currículo específico para atender trabalhadores e trabalhadoras do município; ser integrado à formação profissional; buscar parcerias com os sistemas de ensino, com a rede federal de educação profissional e tecnológica, com as universidades, as cooperativas e as associações, por meio de ações de extensão. </a:t>
            </a:r>
          </a:p>
          <a:p>
            <a:pPr marL="0" indent="0" algn="just">
              <a:lnSpc>
                <a:spcPct val="17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150462621"/>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476672"/>
            <a:ext cx="8568952" cy="5904656"/>
          </a:xfrm>
        </p:spPr>
        <p:txBody>
          <a:bodyPr/>
          <a:lstStyle/>
          <a:p>
            <a:pPr marL="3175" indent="9525" algn="just">
              <a:lnSpc>
                <a:spcPct val="150000"/>
              </a:lnSpc>
              <a:spcBef>
                <a:spcPts val="0"/>
              </a:spcBef>
              <a:buNone/>
            </a:pPr>
            <a:r>
              <a:rPr lang="pt-BR" cap="all" dirty="0">
                <a:solidFill>
                  <a:srgbClr val="FF0000"/>
                </a:solidFill>
                <a:latin typeface="Times New Roman" pitchFamily="18" charset="0"/>
                <a:cs typeface="Times New Roman" pitchFamily="18" charset="0"/>
              </a:rPr>
              <a:t>Estratégia</a:t>
            </a:r>
            <a:r>
              <a:rPr lang="pt-BR" dirty="0">
                <a:solidFill>
                  <a:srgbClr val="FF0000"/>
                </a:solidFill>
                <a:latin typeface="Times New Roman" pitchFamily="18" charset="0"/>
                <a:cs typeface="Times New Roman" pitchFamily="18" charset="0"/>
              </a:rPr>
              <a:t> 26.8 – Realizar diagnóstico dos jovens e adultos com ensino fundamental e médio incompletos, a fim de identificar a demanda ativa por vagas na Educação de Jovens e Adultos (EJA).</a:t>
            </a:r>
          </a:p>
          <a:p>
            <a:pPr marL="3175" indent="9525" algn="just">
              <a:lnSpc>
                <a:spcPct val="150000"/>
              </a:lnSpc>
              <a:spcBef>
                <a:spcPts val="0"/>
              </a:spcBef>
              <a:buNone/>
            </a:pPr>
            <a:endParaRPr lang="pt-BR"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446728410"/>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404664"/>
            <a:ext cx="8640960" cy="6048672"/>
          </a:xfrm>
        </p:spPr>
        <p:txBody>
          <a:bodyPr/>
          <a:lstStyle/>
          <a:p>
            <a:pPr marL="0" indent="0" algn="just">
              <a:lnSpc>
                <a:spcPct val="150000"/>
              </a:lnSpc>
              <a:spcBef>
                <a:spcPts val="0"/>
              </a:spcBef>
              <a:buNone/>
            </a:pPr>
            <a:r>
              <a:rPr lang="pt-BR" b="1" dirty="0">
                <a:latin typeface="Times New Roman" pitchFamily="18" charset="0"/>
                <a:cs typeface="Times New Roman" pitchFamily="18" charset="0"/>
              </a:rPr>
              <a:t>META 26 – A Reestruturação curricular prevista neste </a:t>
            </a:r>
            <a:r>
              <a:rPr lang="pt-BR" b="1" dirty="0" smtClean="0">
                <a:latin typeface="Times New Roman" pitchFamily="18" charset="0"/>
                <a:cs typeface="Times New Roman" pitchFamily="18" charset="0"/>
              </a:rPr>
              <a:t>Plano Municipal de Educação </a:t>
            </a:r>
            <a:r>
              <a:rPr lang="pt-BR" b="1" dirty="0">
                <a:latin typeface="Times New Roman" pitchFamily="18" charset="0"/>
                <a:cs typeface="Times New Roman" pitchFamily="18" charset="0"/>
              </a:rPr>
              <a:t>deverá contemplar os aspectos de sexualidade e gênero, raça e etnia, educação ambiental e musicalidade. </a:t>
            </a:r>
            <a:endParaRPr lang="pt-BR" dirty="0">
              <a:latin typeface="Times New Roman" pitchFamily="18" charset="0"/>
              <a:cs typeface="Times New Roman" pitchFamily="18" charset="0"/>
            </a:endParaRPr>
          </a:p>
        </p:txBody>
      </p:sp>
    </p:spTree>
    <p:extLst>
      <p:ext uri="{BB962C8B-B14F-4D97-AF65-F5344CB8AC3E}">
        <p14:creationId xmlns:p14="http://schemas.microsoft.com/office/powerpoint/2010/main" val="2260581110"/>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84976" cy="6264696"/>
          </a:xfrm>
        </p:spPr>
        <p:txBody>
          <a:bodyPr>
            <a:normAutofit/>
          </a:bodyPr>
          <a:lstStyle/>
          <a:p>
            <a:pPr marL="0" indent="0" algn="just">
              <a:lnSpc>
                <a:spcPct val="15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27. 1 </a:t>
            </a:r>
            <a:r>
              <a:rPr lang="pt-BR" dirty="0" smtClean="0">
                <a:latin typeface="Times New Roman" pitchFamily="18" charset="0"/>
                <a:cs typeface="Times New Roman" pitchFamily="18" charset="0"/>
              </a:rPr>
              <a:t>– </a:t>
            </a:r>
            <a:r>
              <a:rPr lang="pt-BR" dirty="0">
                <a:latin typeface="Times New Roman" pitchFamily="18" charset="0"/>
                <a:cs typeface="Times New Roman" pitchFamily="18" charset="0"/>
              </a:rPr>
              <a:t>Cumprir o previsto na Lei Federal nº 11.645/08 e realizar formação com os professores para trabalho sobre a diversidade racial nas escolas, </a:t>
            </a:r>
            <a:r>
              <a:rPr lang="pt-BR" dirty="0">
                <a:solidFill>
                  <a:srgbClr val="FF0000"/>
                </a:solidFill>
                <a:latin typeface="Times New Roman" pitchFamily="18" charset="0"/>
                <a:cs typeface="Times New Roman" pitchFamily="18" charset="0"/>
              </a:rPr>
              <a:t>que inclui </a:t>
            </a:r>
            <a:r>
              <a:rPr lang="pt-BR" dirty="0">
                <a:latin typeface="Times New Roman" pitchFamily="18" charset="0"/>
                <a:cs typeface="Times New Roman" pitchFamily="18" charset="0"/>
              </a:rPr>
              <a:t>no currículo oficial da rede de ensino a obrigatoriedade da temática “História e Cultura Afro-Brasileira e Indígena”. </a:t>
            </a:r>
            <a:endParaRPr lang="pt-BR" dirty="0" smtClean="0">
              <a:latin typeface="Times New Roman" pitchFamily="18" charset="0"/>
              <a:cs typeface="Times New Roman" pitchFamily="18" charset="0"/>
            </a:endParaRPr>
          </a:p>
          <a:p>
            <a:pPr marL="0" indent="0" algn="just">
              <a:lnSpc>
                <a:spcPct val="150000"/>
              </a:lnSpc>
              <a:spcBef>
                <a:spcPts val="0"/>
              </a:spcBef>
              <a:buNone/>
            </a:pPr>
            <a:endParaRPr lang="pt-BR" dirty="0">
              <a:latin typeface="Times New Roman" pitchFamily="18" charset="0"/>
              <a:cs typeface="Times New Roman" pitchFamily="18" charset="0"/>
            </a:endParaRPr>
          </a:p>
          <a:p>
            <a:pPr marL="0" indent="0" algn="just">
              <a:lnSpc>
                <a:spcPct val="150000"/>
              </a:lnSpc>
              <a:spcBef>
                <a:spcPts val="0"/>
              </a:spcBef>
              <a:buNone/>
            </a:pPr>
            <a:endParaRPr lang="pt-BR" dirty="0">
              <a:solidFill>
                <a:srgbClr val="FF33CC"/>
              </a:solidFill>
              <a:latin typeface="Times New Roman" pitchFamily="18" charset="0"/>
              <a:cs typeface="Times New Roman" pitchFamily="18" charset="0"/>
            </a:endParaRPr>
          </a:p>
          <a:p>
            <a:pPr marL="0" indent="0" algn="just">
              <a:lnSpc>
                <a:spcPct val="15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12887371"/>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84976" cy="6264696"/>
          </a:xfrm>
        </p:spPr>
        <p:txBody>
          <a:bodyPr>
            <a:normAutofit fontScale="92500" lnSpcReduction="20000"/>
          </a:bodyPr>
          <a:lstStyle/>
          <a:p>
            <a:pPr marL="0" indent="0" algn="just">
              <a:lnSpc>
                <a:spcPct val="17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27. 2 – Estabelecer e manter desde o primeiro ano de vigência deste PME programa contínuo de Educação Ambiental para toda a rede municipal de ensino, tomando como referência as diretrizes da Política Nacional de Educação Ambiental (Lei 9795/99) e a Política Municipal de Educação Ambiental da Rede Municipal de Ensino de Rio Claro (Lei 4026/2010), assim como parcerias </a:t>
            </a:r>
            <a:r>
              <a:rPr lang="pt-BR" dirty="0" smtClean="0">
                <a:latin typeface="Times New Roman" pitchFamily="18" charset="0"/>
                <a:cs typeface="Times New Roman" pitchFamily="18" charset="0"/>
              </a:rPr>
              <a:t>diversas </a:t>
            </a:r>
            <a:r>
              <a:rPr lang="pt-BR" dirty="0" smtClean="0">
                <a:solidFill>
                  <a:srgbClr val="FF0000"/>
                </a:solidFill>
                <a:latin typeface="Times New Roman" pitchFamily="18" charset="0"/>
                <a:cs typeface="Times New Roman" pitchFamily="18" charset="0"/>
              </a:rPr>
              <a:t>e Deliberação COMERC nº 001/2013. </a:t>
            </a:r>
            <a:endParaRPr lang="pt-BR" dirty="0">
              <a:solidFill>
                <a:srgbClr val="FF0000"/>
              </a:solidFill>
              <a:latin typeface="Times New Roman" pitchFamily="18" charset="0"/>
              <a:cs typeface="Times New Roman" pitchFamily="18" charset="0"/>
            </a:endParaRPr>
          </a:p>
          <a:p>
            <a:pPr marL="0" indent="0" algn="just">
              <a:lnSpc>
                <a:spcPct val="17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413263941"/>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332656"/>
            <a:ext cx="8784976" cy="6264696"/>
          </a:xfrm>
        </p:spPr>
        <p:txBody>
          <a:bodyPr>
            <a:normAutofit fontScale="85000" lnSpcReduction="10000"/>
          </a:bodyPr>
          <a:lstStyle/>
          <a:p>
            <a:pPr marL="0" indent="0" algn="just">
              <a:lnSpc>
                <a:spcPct val="170000"/>
              </a:lnSpc>
              <a:spcBef>
                <a:spcPts val="0"/>
              </a:spcBef>
              <a:buNone/>
            </a:pPr>
            <a:r>
              <a:rPr lang="pt-BR" cap="all" dirty="0">
                <a:latin typeface="Times New Roman" pitchFamily="18" charset="0"/>
                <a:cs typeface="Times New Roman" pitchFamily="18" charset="0"/>
              </a:rPr>
              <a:t>Estratégia</a:t>
            </a:r>
            <a:r>
              <a:rPr lang="pt-BR" dirty="0">
                <a:latin typeface="Times New Roman" pitchFamily="18" charset="0"/>
                <a:cs typeface="Times New Roman" pitchFamily="18" charset="0"/>
              </a:rPr>
              <a:t> 27. 3 – Promover a inclusão da educação para a sexualidade no currículo do município de Rio Claro, em consonância com o disposto nos temas transversais dos PCN, bem como conjuntamente realizar a formação </a:t>
            </a:r>
            <a:r>
              <a:rPr lang="pt-BR" dirty="0" smtClean="0">
                <a:latin typeface="Times New Roman" pitchFamily="18" charset="0"/>
                <a:cs typeface="Times New Roman" pitchFamily="18" charset="0"/>
              </a:rPr>
              <a:t>de </a:t>
            </a:r>
            <a:r>
              <a:rPr lang="pt-BR" dirty="0" smtClean="0">
                <a:solidFill>
                  <a:srgbClr val="FF0000"/>
                </a:solidFill>
                <a:latin typeface="Times New Roman" pitchFamily="18" charset="0"/>
                <a:cs typeface="Times New Roman" pitchFamily="18" charset="0"/>
              </a:rPr>
              <a:t>todos</a:t>
            </a:r>
            <a:r>
              <a:rPr lang="pt-BR" dirty="0" smtClean="0">
                <a:latin typeface="Times New Roman" pitchFamily="18" charset="0"/>
                <a:cs typeface="Times New Roman" pitchFamily="18" charset="0"/>
              </a:rPr>
              <a:t> os professores </a:t>
            </a:r>
            <a:r>
              <a:rPr lang="pt-BR" dirty="0">
                <a:latin typeface="Times New Roman" pitchFamily="18" charset="0"/>
                <a:cs typeface="Times New Roman" pitchFamily="18" charset="0"/>
              </a:rPr>
              <a:t>nessa área, de modo que essa inserção não se dê apenas privilegiando os aspectos biológicos da sexualidade humana, mas também vise à discussão dos aspectos sociais, culturais e históricos sobre o gênero, as mulheres e a população LGBT. </a:t>
            </a:r>
          </a:p>
          <a:p>
            <a:pPr marL="0" indent="0" algn="just">
              <a:lnSpc>
                <a:spcPct val="170000"/>
              </a:lnSpc>
              <a:spcBef>
                <a:spcPts val="0"/>
              </a:spcBef>
              <a:buNone/>
            </a:pPr>
            <a:endParaRPr lang="pt-B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45132061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789</TotalTime>
  <Words>8996</Words>
  <Application>Microsoft Office PowerPoint</Application>
  <PresentationFormat>Apresentação na tela (4:3)</PresentationFormat>
  <Paragraphs>309</Paragraphs>
  <Slides>155</Slides>
  <Notes>1</Notes>
  <HiddenSlides>0</HiddenSlides>
  <MMClips>0</MMClips>
  <ScaleCrop>false</ScaleCrop>
  <HeadingPairs>
    <vt:vector size="4" baseType="variant">
      <vt:variant>
        <vt:lpstr>Tema</vt:lpstr>
      </vt:variant>
      <vt:variant>
        <vt:i4>1</vt:i4>
      </vt:variant>
      <vt:variant>
        <vt:lpstr>Títulos de slides</vt:lpstr>
      </vt:variant>
      <vt:variant>
        <vt:i4>155</vt:i4>
      </vt:variant>
    </vt:vector>
  </HeadingPairs>
  <TitlesOfParts>
    <vt:vector size="156" baseType="lpstr">
      <vt:lpstr>Tema do Office</vt:lpstr>
      <vt:lpstr>Apresentação do PowerPoint</vt:lpstr>
      <vt:lpstr>O que é um Plano? </vt:lpstr>
      <vt:lpstr>Plano Nacional de Educação</vt:lpstr>
      <vt:lpstr>Plano Nacional de Educação</vt:lpstr>
      <vt:lpstr>Plano Nacional de Educação</vt:lpstr>
      <vt:lpstr>Plano Nacional de Educação</vt:lpstr>
      <vt:lpstr>Plano Nacional de Educação</vt:lpstr>
      <vt:lpstr>Plano Nacional de Educação</vt:lpstr>
      <vt:lpstr>Plano Municipal de Educação</vt:lpstr>
      <vt:lpstr>Apresentação do PowerPoint</vt:lpstr>
      <vt:lpstr>Regimento do 1º Fórum Rio-clarense para a  elaboração do Plano Municipal de Educação</vt:lpstr>
      <vt:lpstr>Regimento do 1º Fórum Rio-clarense para a  elaboração do Plano Municipal de Educação</vt:lpstr>
      <vt:lpstr>Regimento do 1º Fórum Rio-clarense para a  elaboração do Plano Municipal de Educação</vt:lpstr>
      <vt:lpstr>Regimento do 1º Fórum Rio-clarense para a  elaboração do Plano Municipal de Educação</vt:lpstr>
      <vt:lpstr>Regimento do 1º Fórum Rio-clarense para a  elaboração do Plano Municipal de Educação</vt:lpstr>
      <vt:lpstr>Regimento do 1º Fórum Rio-clarense para a  elaboração do Plano Municipal de Educação</vt:lpstr>
      <vt:lpstr>Regimento do 1º Fórum Rio-clarense para a  elaboração do Plano Municipal de Educação</vt:lpstr>
      <vt:lpstr>Regimento do 1º Fórum Rio-clarense para a  elaboração do Plano Municipal de Educação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Rehder1</dc:creator>
  <cp:lastModifiedBy>Juliana</cp:lastModifiedBy>
  <cp:revision>61</cp:revision>
  <dcterms:created xsi:type="dcterms:W3CDTF">2014-07-01T19:42:47Z</dcterms:created>
  <dcterms:modified xsi:type="dcterms:W3CDTF">2014-09-10T18:20:36Z</dcterms:modified>
</cp:coreProperties>
</file>